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64" r:id="rId4"/>
    <p:sldId id="263" r:id="rId5"/>
    <p:sldId id="268" r:id="rId6"/>
    <p:sldId id="267" r:id="rId7"/>
    <p:sldId id="266" r:id="rId8"/>
    <p:sldId id="269" r:id="rId9"/>
    <p:sldId id="270" r:id="rId10"/>
    <p:sldId id="273" r:id="rId11"/>
    <p:sldId id="272" r:id="rId12"/>
    <p:sldId id="271" r:id="rId13"/>
    <p:sldId id="274" r:id="rId14"/>
    <p:sldId id="327" r:id="rId15"/>
    <p:sldId id="277" r:id="rId16"/>
    <p:sldId id="276" r:id="rId17"/>
    <p:sldId id="275" r:id="rId18"/>
    <p:sldId id="278" r:id="rId19"/>
    <p:sldId id="280" r:id="rId20"/>
    <p:sldId id="279" r:id="rId21"/>
    <p:sldId id="281" r:id="rId22"/>
    <p:sldId id="284" r:id="rId23"/>
    <p:sldId id="283" r:id="rId24"/>
    <p:sldId id="288" r:id="rId25"/>
    <p:sldId id="335" r:id="rId26"/>
    <p:sldId id="290" r:id="rId27"/>
    <p:sldId id="336" r:id="rId28"/>
    <p:sldId id="328" r:id="rId29"/>
    <p:sldId id="286" r:id="rId30"/>
    <p:sldId id="261" r:id="rId31"/>
    <p:sldId id="287" r:id="rId32"/>
    <p:sldId id="285" r:id="rId33"/>
    <p:sldId id="282" r:id="rId34"/>
    <p:sldId id="326" r:id="rId35"/>
    <p:sldId id="296" r:id="rId36"/>
    <p:sldId id="295" r:id="rId37"/>
    <p:sldId id="294" r:id="rId38"/>
    <p:sldId id="293" r:id="rId39"/>
    <p:sldId id="258" r:id="rId40"/>
    <p:sldId id="259" r:id="rId41"/>
    <p:sldId id="298" r:id="rId42"/>
    <p:sldId id="330" r:id="rId43"/>
    <p:sldId id="299" r:id="rId44"/>
    <p:sldId id="300" r:id="rId45"/>
    <p:sldId id="262" r:id="rId46"/>
    <p:sldId id="302" r:id="rId47"/>
    <p:sldId id="301" r:id="rId48"/>
    <p:sldId id="306" r:id="rId49"/>
    <p:sldId id="305" r:id="rId50"/>
    <p:sldId id="304" r:id="rId51"/>
    <p:sldId id="308" r:id="rId52"/>
    <p:sldId id="307" r:id="rId53"/>
    <p:sldId id="303" r:id="rId54"/>
    <p:sldId id="309" r:id="rId55"/>
    <p:sldId id="311" r:id="rId56"/>
    <p:sldId id="310" r:id="rId57"/>
    <p:sldId id="320" r:id="rId58"/>
    <p:sldId id="314" r:id="rId59"/>
    <p:sldId id="315" r:id="rId60"/>
    <p:sldId id="316" r:id="rId61"/>
    <p:sldId id="329" r:id="rId62"/>
    <p:sldId id="317" r:id="rId63"/>
    <p:sldId id="318" r:id="rId64"/>
    <p:sldId id="334" r:id="rId65"/>
    <p:sldId id="321" r:id="rId66"/>
    <p:sldId id="313" r:id="rId67"/>
    <p:sldId id="312" r:id="rId68"/>
    <p:sldId id="319" r:id="rId69"/>
    <p:sldId id="331" r:id="rId70"/>
    <p:sldId id="332" r:id="rId71"/>
    <p:sldId id="333" r:id="rId72"/>
    <p:sldId id="25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8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11/1/2013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D:\FALL%202013%20Talks\Lecture%2006%20-%20The%20Ten%20Commandments\CV%20talk%20vid%20pp.wmv"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163762"/>
          </a:xfrm>
        </p:spPr>
        <p:txBody>
          <a:bodyPr>
            <a:normAutofit/>
          </a:bodyPr>
          <a:lstStyle/>
          <a:p>
            <a:r>
              <a:rPr lang="en-US" sz="4000" b="1" dirty="0" smtClean="0">
                <a:solidFill>
                  <a:srgbClr val="FFC000"/>
                </a:solidFill>
              </a:rPr>
              <a:t>THE SCIENCE OF SIN AND SALVATION</a:t>
            </a:r>
            <a:r>
              <a:rPr lang="en-US" dirty="0" smtClean="0"/>
              <a:t/>
            </a:r>
            <a:br>
              <a:rPr lang="en-US" dirty="0" smtClean="0"/>
            </a:br>
            <a:endParaRPr lang="en-US" dirty="0"/>
          </a:p>
        </p:txBody>
      </p:sp>
      <p:sp>
        <p:nvSpPr>
          <p:cNvPr id="3" name="Content Placeholder 2"/>
          <p:cNvSpPr>
            <a:spLocks noGrp="1"/>
          </p:cNvSpPr>
          <p:nvPr>
            <p:ph idx="1"/>
          </p:nvPr>
        </p:nvSpPr>
        <p:spPr>
          <a:xfrm>
            <a:off x="457200" y="3352800"/>
            <a:ext cx="8229600" cy="2773363"/>
          </a:xfrm>
        </p:spPr>
        <p:txBody>
          <a:bodyPr/>
          <a:lstStyle/>
          <a:p>
            <a:pPr algn="ctr">
              <a:buNone/>
            </a:pPr>
            <a:r>
              <a:rPr lang="en-US" b="1" dirty="0" smtClean="0">
                <a:solidFill>
                  <a:srgbClr val="FFFF00"/>
                </a:solidFill>
              </a:rPr>
              <a:t>ROBERT MELASHENKO MD</a:t>
            </a:r>
          </a:p>
          <a:p>
            <a:pPr algn="ctr">
              <a:buNone/>
            </a:pPr>
            <a:endParaRPr lang="en-US" b="1" dirty="0" smtClean="0">
              <a:solidFill>
                <a:srgbClr val="FFFF00"/>
              </a:solidFill>
            </a:endParaRPr>
          </a:p>
          <a:p>
            <a:pPr algn="ctr">
              <a:buNone/>
            </a:pPr>
            <a:endParaRPr lang="en-US" b="1" dirty="0" smtClean="0">
              <a:solidFill>
                <a:srgbClr val="FFFF00"/>
              </a:solidFill>
            </a:endParaRPr>
          </a:p>
          <a:p>
            <a:pPr algn="ctr">
              <a:buNone/>
            </a:pPr>
            <a:r>
              <a:rPr lang="en-US" sz="2400" b="1" dirty="0" smtClean="0">
                <a:solidFill>
                  <a:srgbClr val="FFFF00"/>
                </a:solidFill>
              </a:rPr>
              <a:t>Copyright Robert Melashenko 2013</a:t>
            </a:r>
            <a:endParaRPr lang="en-US" sz="2400" dirty="0" smtClean="0">
              <a:solidFill>
                <a:srgbClr val="FFFF00"/>
              </a:solidFill>
            </a:endParaRPr>
          </a:p>
          <a:p>
            <a:pPr algn="ctr">
              <a:buNone/>
            </a:pPr>
            <a:r>
              <a:rPr lang="en-US" sz="2400" b="1" dirty="0" smtClean="0">
                <a:solidFill>
                  <a:srgbClr val="FFFF00"/>
                </a:solidFill>
              </a:rPr>
              <a:t>All Rights Reserved</a:t>
            </a:r>
            <a:endParaRPr lang="en-US" sz="2400" dirty="0" smtClean="0">
              <a:solidFill>
                <a:srgbClr val="FFFF00"/>
              </a:solidFill>
            </a:endParaRPr>
          </a:p>
          <a:p>
            <a:pPr algn="ctr">
              <a:buNone/>
            </a:pP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28800"/>
            <a:ext cx="8229600" cy="4297363"/>
          </a:xfrm>
        </p:spPr>
        <p:txBody>
          <a:bodyPr/>
          <a:lstStyle/>
          <a:p>
            <a:pPr>
              <a:buNone/>
            </a:pPr>
            <a:r>
              <a:rPr lang="en-US" dirty="0" smtClean="0">
                <a:solidFill>
                  <a:srgbClr val="FF0000"/>
                </a:solidFill>
              </a:rPr>
              <a:t>Whoever puts away his wife, and marries another,  commits adultery: and whoever marries her that is put away from </a:t>
            </a:r>
            <a:r>
              <a:rPr lang="en-US" i="1" dirty="0" smtClean="0">
                <a:solidFill>
                  <a:srgbClr val="FF0000"/>
                </a:solidFill>
              </a:rPr>
              <a:t>her </a:t>
            </a:r>
            <a:r>
              <a:rPr lang="en-US" dirty="0" smtClean="0">
                <a:solidFill>
                  <a:srgbClr val="FF0000"/>
                </a:solidFill>
              </a:rPr>
              <a:t>husband commits adultery.</a:t>
            </a:r>
          </a:p>
          <a:p>
            <a:pPr>
              <a:buNone/>
            </a:pPr>
            <a:r>
              <a:rPr lang="en-US" dirty="0" smtClean="0">
                <a:solidFill>
                  <a:srgbClr val="92D050"/>
                </a:solidFill>
              </a:rPr>
              <a:t>					(Luke 16:18 AKJV)</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81200"/>
          </a:xfrm>
        </p:spPr>
        <p:txBody>
          <a:bodyPr>
            <a:normAutofit/>
          </a:bodyPr>
          <a:lstStyle/>
          <a:p>
            <a:r>
              <a:rPr lang="en-US" sz="3200" dirty="0" smtClean="0">
                <a:solidFill>
                  <a:srgbClr val="FFC000"/>
                </a:solidFill>
              </a:rPr>
              <a:t>But wait a minute…..hadn’t God told Moses that divorce was okay?</a:t>
            </a:r>
            <a:endParaRPr lang="en-US" sz="3200" dirty="0">
              <a:solidFill>
                <a:srgbClr val="FFC000"/>
              </a:solidFill>
            </a:endParaRPr>
          </a:p>
        </p:txBody>
      </p:sp>
      <p:sp>
        <p:nvSpPr>
          <p:cNvPr id="3" name="Content Placeholder 2"/>
          <p:cNvSpPr>
            <a:spLocks noGrp="1"/>
          </p:cNvSpPr>
          <p:nvPr>
            <p:ph idx="1"/>
          </p:nvPr>
        </p:nvSpPr>
        <p:spPr>
          <a:xfrm>
            <a:off x="457200" y="2514600"/>
            <a:ext cx="8229600" cy="3611563"/>
          </a:xfrm>
        </p:spPr>
        <p:txBody>
          <a:bodyPr>
            <a:normAutofit/>
          </a:bodyPr>
          <a:lstStyle/>
          <a:p>
            <a:pPr>
              <a:buNone/>
            </a:pPr>
            <a:r>
              <a:rPr lang="en-US" sz="2400" dirty="0" smtClean="0">
                <a:solidFill>
                  <a:srgbClr val="FFFF00"/>
                </a:solidFill>
              </a:rPr>
              <a:t>When a man has taken a wife, and married her, and it come to pass that she find no favor in his eyes, because he has found some uncleanness in her: then let him write her a bill of divorce, and give </a:t>
            </a:r>
            <a:r>
              <a:rPr lang="en-US" sz="2400" i="1" dirty="0" smtClean="0">
                <a:solidFill>
                  <a:srgbClr val="FFFF00"/>
                </a:solidFill>
              </a:rPr>
              <a:t>it</a:t>
            </a:r>
            <a:r>
              <a:rPr lang="en-US" sz="2400" dirty="0" smtClean="0">
                <a:solidFill>
                  <a:srgbClr val="FFFF00"/>
                </a:solidFill>
              </a:rPr>
              <a:t> in her hand, and send her out of his house. And when she is departed out of his house, she may go and be another man's </a:t>
            </a:r>
            <a:r>
              <a:rPr lang="en-US" sz="2400" i="1" dirty="0" smtClean="0">
                <a:solidFill>
                  <a:srgbClr val="FFFF00"/>
                </a:solidFill>
              </a:rPr>
              <a:t>wife.                 </a:t>
            </a:r>
            <a:r>
              <a:rPr lang="en-US" sz="2400" dirty="0" smtClean="0">
                <a:solidFill>
                  <a:srgbClr val="92D050"/>
                </a:solidFill>
              </a:rPr>
              <a:t>(Deuteronomy 24:1-2 AKJV)</a:t>
            </a:r>
          </a:p>
          <a:p>
            <a:pPr>
              <a:buNone/>
            </a:pPr>
            <a:endParaRPr lang="en-US" sz="2400" dirty="0" smtClean="0">
              <a:solidFill>
                <a:srgbClr val="92D050"/>
              </a:solidFill>
            </a:endParaRPr>
          </a:p>
          <a:p>
            <a:pPr algn="ctr">
              <a:buNone/>
            </a:pPr>
            <a:r>
              <a:rPr lang="en-US" dirty="0" smtClean="0">
                <a:solidFill>
                  <a:srgbClr val="FFC000"/>
                </a:solidFill>
              </a:rPr>
              <a:t>Is God contradicting himself?</a:t>
            </a:r>
          </a:p>
          <a:p>
            <a:pPr>
              <a:buNone/>
            </a:pPr>
            <a:endParaRPr lang="en-US" sz="2400" dirty="0" smtClean="0">
              <a:solidFill>
                <a:srgbClr val="92D05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4525963"/>
          </a:xfrm>
        </p:spPr>
        <p:txBody>
          <a:bodyPr anchor="ctr"/>
          <a:lstStyle/>
          <a:p>
            <a:pPr algn="ctr">
              <a:buNone/>
            </a:pPr>
            <a:r>
              <a:rPr lang="en-US" sz="3600" dirty="0" smtClean="0">
                <a:solidFill>
                  <a:srgbClr val="FFC000"/>
                </a:solidFill>
              </a:rPr>
              <a:t>At this point in the discussion, we need to stop and find out more about marriage, sex, and how they relate to adultery.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smtClean="0">
                <a:solidFill>
                  <a:srgbClr val="FFC000"/>
                </a:solidFill>
              </a:rPr>
              <a:t>Does “adultery” only apply to married people?</a:t>
            </a:r>
          </a:p>
        </p:txBody>
      </p:sp>
      <p:sp>
        <p:nvSpPr>
          <p:cNvPr id="3" name="Content Placeholder 2"/>
          <p:cNvSpPr>
            <a:spLocks noGrp="1"/>
          </p:cNvSpPr>
          <p:nvPr>
            <p:ph idx="1"/>
          </p:nvPr>
        </p:nvSpPr>
        <p:spPr>
          <a:xfrm>
            <a:off x="457200" y="2057400"/>
            <a:ext cx="8229600" cy="4525963"/>
          </a:xfrm>
        </p:spPr>
        <p:txBody>
          <a:bodyPr/>
          <a:lstStyle/>
          <a:p>
            <a:pPr>
              <a:buNone/>
            </a:pPr>
            <a:r>
              <a:rPr lang="en-US" sz="2400" dirty="0" smtClean="0">
                <a:solidFill>
                  <a:srgbClr val="FFFF00"/>
                </a:solidFill>
              </a:rPr>
              <a:t>In Leviticus 18, Moses expands on the definition to include:</a:t>
            </a:r>
          </a:p>
          <a:p>
            <a:pPr marL="514350" lvl="0" indent="-514350">
              <a:buFont typeface="+mj-lt"/>
              <a:buAutoNum type="arabicPeriod"/>
            </a:pPr>
            <a:r>
              <a:rPr lang="en-US" sz="2400" dirty="0" smtClean="0">
                <a:solidFill>
                  <a:srgbClr val="FFFF00"/>
                </a:solidFill>
              </a:rPr>
              <a:t>Sex with a blood relative. (kin)</a:t>
            </a:r>
          </a:p>
          <a:p>
            <a:pPr marL="514350" lvl="0" indent="-514350">
              <a:buFont typeface="+mj-lt"/>
              <a:buAutoNum type="arabicPeriod"/>
            </a:pPr>
            <a:r>
              <a:rPr lang="en-US" sz="2400" dirty="0" smtClean="0">
                <a:solidFill>
                  <a:srgbClr val="FFFF00"/>
                </a:solidFill>
              </a:rPr>
              <a:t>Sex with your wife’s sister, or her daughter, the daughter of your wife and another man, your daughter-in-law,  and your neighbor’s wife—</a:t>
            </a:r>
            <a:r>
              <a:rPr lang="en-US" sz="2400" u="sng" dirty="0" smtClean="0">
                <a:solidFill>
                  <a:srgbClr val="FFFF00"/>
                </a:solidFill>
              </a:rPr>
              <a:t>no “kin” genetic relationship; marriage not an issue.</a:t>
            </a:r>
          </a:p>
          <a:p>
            <a:pPr marL="514350" indent="-514350">
              <a:buFont typeface="+mj-lt"/>
              <a:buAutoNum type="arabicPeriod"/>
            </a:pPr>
            <a:r>
              <a:rPr lang="en-US" sz="2400" dirty="0" smtClean="0">
                <a:solidFill>
                  <a:srgbClr val="FFFF00"/>
                </a:solidFill>
              </a:rPr>
              <a:t>Bestiality.</a:t>
            </a:r>
          </a:p>
          <a:p>
            <a:pPr marL="514350" lvl="0" indent="-514350">
              <a:buFont typeface="+mj-lt"/>
              <a:buAutoNum type="arabicPeriod"/>
            </a:pPr>
            <a:r>
              <a:rPr lang="en-US" sz="2400" dirty="0" smtClean="0">
                <a:solidFill>
                  <a:srgbClr val="FFFF00"/>
                </a:solidFill>
              </a:rPr>
              <a:t>Same sex union.</a:t>
            </a:r>
          </a:p>
          <a:p>
            <a:pPr marL="514350" indent="-514350">
              <a:buFont typeface="+mj-lt"/>
              <a:buAutoNum type="arabicPeriod"/>
            </a:pPr>
            <a:r>
              <a:rPr lang="en-US" sz="2400" dirty="0" smtClean="0">
                <a:solidFill>
                  <a:srgbClr val="FFFF00"/>
                </a:solidFill>
              </a:rPr>
              <a:t>Sex with a women who is menstruating.</a:t>
            </a:r>
          </a:p>
          <a:p>
            <a:pPr marL="514350" lvl="0" indent="-514350">
              <a:buFont typeface="+mj-lt"/>
              <a:buAutoNum type="arabicPeriod"/>
            </a:pPr>
            <a:endParaRPr lang="en-US" sz="2000" dirty="0" smtClean="0">
              <a:solidFill>
                <a:srgbClr val="FFFF00"/>
              </a:solidFill>
            </a:endParaRPr>
          </a:p>
          <a:p>
            <a:pPr marL="514350" indent="-514350">
              <a:buFont typeface="+mj-lt"/>
              <a:buAutoNum type="arabicPeriod"/>
            </a:pPr>
            <a:endParaRPr lang="en-US" sz="2000" dirty="0" smtClean="0">
              <a:solidFill>
                <a:srgbClr val="FFFF00"/>
              </a:solidFill>
            </a:endParaRPr>
          </a:p>
          <a:p>
            <a:pPr marL="514350" lvl="0" indent="-514350">
              <a:buFont typeface="+mj-lt"/>
              <a:buAutoNum type="arabicPeriod"/>
            </a:pPr>
            <a:endParaRPr lang="en-US" sz="2000" dirty="0" smtClean="0">
              <a:solidFill>
                <a:srgbClr val="FFFF00"/>
              </a:solidFill>
            </a:endParaRP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Customs of the Time</a:t>
            </a:r>
            <a:endParaRPr lang="en-US" dirty="0">
              <a:solidFill>
                <a:srgbClr val="FFC000"/>
              </a:solidFill>
            </a:endParaRPr>
          </a:p>
        </p:txBody>
      </p:sp>
      <p:sp>
        <p:nvSpPr>
          <p:cNvPr id="3" name="Content Placeholder 2"/>
          <p:cNvSpPr>
            <a:spLocks noGrp="1"/>
          </p:cNvSpPr>
          <p:nvPr>
            <p:ph idx="1"/>
          </p:nvPr>
        </p:nvSpPr>
        <p:spPr>
          <a:xfrm>
            <a:off x="457200" y="1905000"/>
            <a:ext cx="8229600" cy="4114800"/>
          </a:xfrm>
        </p:spPr>
        <p:txBody>
          <a:bodyPr/>
          <a:lstStyle/>
          <a:p>
            <a:pPr>
              <a:buNone/>
            </a:pPr>
            <a:r>
              <a:rPr lang="en-US" dirty="0" smtClean="0">
                <a:solidFill>
                  <a:srgbClr val="FFFF00"/>
                </a:solidFill>
              </a:rPr>
              <a:t>After the doings of the land of Egypt, wherein ye dwelt, shall ye not do: and after the doings of the land of Canaan, whither I bring you, shall ye not do: neither shall ye walk in their ordinances. </a:t>
            </a:r>
          </a:p>
          <a:p>
            <a:pPr>
              <a:buNone/>
            </a:pPr>
            <a:r>
              <a:rPr lang="en-US" dirty="0" smtClean="0">
                <a:solidFill>
                  <a:srgbClr val="92D050"/>
                </a:solidFill>
              </a:rPr>
              <a:t>							(Lev 18:3)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For it seemed good to the Holy Ghost, and to us, to lay on you no greater burden than these necessary things; That you abstain from meats offered to idols, and from blood, and from things strangled, and from </a:t>
            </a:r>
            <a:r>
              <a:rPr lang="en-US" u="sng" dirty="0" smtClean="0">
                <a:solidFill>
                  <a:srgbClr val="FFFF00"/>
                </a:solidFill>
              </a:rPr>
              <a:t>fornication (porneia):</a:t>
            </a:r>
            <a:r>
              <a:rPr lang="en-US" dirty="0" smtClean="0">
                <a:solidFill>
                  <a:srgbClr val="FFFF00"/>
                </a:solidFill>
              </a:rPr>
              <a:t> from which if you keep yourselves, you shall do well. Fare you well.</a:t>
            </a:r>
          </a:p>
          <a:p>
            <a:pPr>
              <a:buNone/>
            </a:pPr>
            <a:r>
              <a:rPr lang="en-US" dirty="0" smtClean="0">
                <a:solidFill>
                  <a:srgbClr val="92D050"/>
                </a:solidFill>
              </a:rPr>
              <a:t>						(Acts 15:28-29 AKJV)</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81600"/>
            <a:ext cx="8229600" cy="1143000"/>
          </a:xfrm>
        </p:spPr>
        <p:txBody>
          <a:bodyPr>
            <a:normAutofit/>
          </a:bodyPr>
          <a:lstStyle/>
          <a:p>
            <a:r>
              <a:rPr lang="en-US" sz="3200" dirty="0" smtClean="0">
                <a:solidFill>
                  <a:srgbClr val="FFC000"/>
                </a:solidFill>
              </a:rPr>
              <a:t>Therefore, the definitions in both the Old and New Testament are the same.</a:t>
            </a:r>
            <a:endParaRPr lang="en-US" sz="3200" dirty="0">
              <a:solidFill>
                <a:srgbClr val="FFC000"/>
              </a:solidFill>
            </a:endParaRPr>
          </a:p>
        </p:txBody>
      </p:sp>
      <p:sp>
        <p:nvSpPr>
          <p:cNvPr id="3" name="Content Placeholder 2"/>
          <p:cNvSpPr>
            <a:spLocks noGrp="1"/>
          </p:cNvSpPr>
          <p:nvPr>
            <p:ph idx="1"/>
          </p:nvPr>
        </p:nvSpPr>
        <p:spPr>
          <a:xfrm>
            <a:off x="762000" y="533400"/>
            <a:ext cx="7924800" cy="4876800"/>
          </a:xfrm>
        </p:spPr>
        <p:txBody>
          <a:bodyPr>
            <a:normAutofit/>
          </a:bodyPr>
          <a:lstStyle/>
          <a:p>
            <a:pPr>
              <a:buNone/>
            </a:pPr>
            <a:r>
              <a:rPr lang="en-US" sz="2800" dirty="0" smtClean="0">
                <a:solidFill>
                  <a:srgbClr val="FFFF00"/>
                </a:solidFill>
              </a:rPr>
              <a:t>πορνεία</a:t>
            </a:r>
          </a:p>
          <a:p>
            <a:pPr>
              <a:buNone/>
            </a:pPr>
            <a:r>
              <a:rPr lang="en-US" sz="2800" dirty="0" smtClean="0">
                <a:solidFill>
                  <a:srgbClr val="FFFF00"/>
                </a:solidFill>
              </a:rPr>
              <a:t>porneia</a:t>
            </a:r>
          </a:p>
          <a:p>
            <a:pPr>
              <a:buNone/>
            </a:pPr>
            <a:r>
              <a:rPr lang="en-US" sz="2800" b="1" dirty="0" smtClean="0">
                <a:solidFill>
                  <a:srgbClr val="FFFF00"/>
                </a:solidFill>
              </a:rPr>
              <a:t>Thayer Definition:</a:t>
            </a:r>
            <a:endParaRPr lang="en-US" sz="2800" dirty="0" smtClean="0">
              <a:solidFill>
                <a:srgbClr val="FFFF00"/>
              </a:solidFill>
            </a:endParaRPr>
          </a:p>
          <a:p>
            <a:pPr>
              <a:buNone/>
            </a:pPr>
            <a:r>
              <a:rPr lang="en-US" sz="2800" dirty="0" smtClean="0">
                <a:solidFill>
                  <a:srgbClr val="FFFF00"/>
                </a:solidFill>
              </a:rPr>
              <a:t>1) illicit sexual intercourse</a:t>
            </a:r>
          </a:p>
          <a:p>
            <a:pPr>
              <a:buNone/>
            </a:pPr>
            <a:r>
              <a:rPr lang="en-US" sz="2800" dirty="0" smtClean="0">
                <a:solidFill>
                  <a:srgbClr val="FFFF00"/>
                </a:solidFill>
              </a:rPr>
              <a:t>1a) adultery, fornication, homosexuality, lesbianism, intercourse with animals etc.</a:t>
            </a:r>
          </a:p>
          <a:p>
            <a:pPr>
              <a:buNone/>
            </a:pPr>
            <a:r>
              <a:rPr lang="en-US" sz="2800" dirty="0" smtClean="0">
                <a:solidFill>
                  <a:srgbClr val="FFFF00"/>
                </a:solidFill>
              </a:rPr>
              <a:t>1b) sexual intercourse with close relatives; Lev. 18</a:t>
            </a:r>
          </a:p>
          <a:p>
            <a:pPr>
              <a:buNone/>
            </a:pPr>
            <a:r>
              <a:rPr lang="en-US" sz="2800" dirty="0" smtClean="0">
                <a:solidFill>
                  <a:srgbClr val="FFFF00"/>
                </a:solidFill>
              </a:rPr>
              <a:t>1c) sexual intercourse with a divorced man or woman; </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4000" dirty="0" smtClean="0">
                <a:solidFill>
                  <a:srgbClr val="FFC000"/>
                </a:solidFill>
              </a:rPr>
              <a:t>Moses Raises the Bar on </a:t>
            </a:r>
            <a:r>
              <a:rPr lang="en-US" sz="4000" dirty="0" smtClean="0">
                <a:solidFill>
                  <a:srgbClr val="FFC000"/>
                </a:solidFill>
              </a:rPr>
              <a:t>Adultery</a:t>
            </a:r>
            <a:r>
              <a:rPr lang="en-US" sz="4000" dirty="0" smtClean="0">
                <a:solidFill>
                  <a:srgbClr val="FFC000"/>
                </a:solidFill>
              </a:rPr>
              <a:t>.</a:t>
            </a:r>
            <a:endParaRPr lang="en-US" sz="4000" dirty="0"/>
          </a:p>
        </p:txBody>
      </p:sp>
      <p:sp>
        <p:nvSpPr>
          <p:cNvPr id="3" name="Content Placeholder 2"/>
          <p:cNvSpPr>
            <a:spLocks noGrp="1"/>
          </p:cNvSpPr>
          <p:nvPr>
            <p:ph idx="1"/>
          </p:nvPr>
        </p:nvSpPr>
        <p:spPr>
          <a:xfrm>
            <a:off x="457200" y="1600200"/>
            <a:ext cx="8229600" cy="4724400"/>
          </a:xfrm>
        </p:spPr>
        <p:txBody>
          <a:bodyPr>
            <a:normAutofit fontScale="92500"/>
          </a:bodyPr>
          <a:lstStyle/>
          <a:p>
            <a:pPr>
              <a:buNone/>
            </a:pPr>
            <a:r>
              <a:rPr lang="en-US" sz="2400" dirty="0" smtClean="0">
                <a:solidFill>
                  <a:srgbClr val="FFFF00"/>
                </a:solidFill>
              </a:rPr>
              <a:t>When a man has taken a wife, and married her, and it come to pass that she find no favor in his eyes, because he has found some uncleanness in her: then let him write her a bill of divorce, and give </a:t>
            </a:r>
            <a:r>
              <a:rPr lang="en-US" sz="2400" i="1" dirty="0" smtClean="0">
                <a:solidFill>
                  <a:srgbClr val="FFFF00"/>
                </a:solidFill>
              </a:rPr>
              <a:t>it</a:t>
            </a:r>
            <a:r>
              <a:rPr lang="en-US" sz="2400" dirty="0" smtClean="0">
                <a:solidFill>
                  <a:srgbClr val="FFFF00"/>
                </a:solidFill>
              </a:rPr>
              <a:t> in her hand, and send her out of his house.  And when she is departed out of his house, she may go and be another man's </a:t>
            </a:r>
            <a:r>
              <a:rPr lang="en-US" sz="2400" i="1" dirty="0" smtClean="0">
                <a:solidFill>
                  <a:srgbClr val="FFFF00"/>
                </a:solidFill>
              </a:rPr>
              <a:t>wife.   </a:t>
            </a:r>
            <a:r>
              <a:rPr lang="en-US" sz="2400" dirty="0" smtClean="0">
                <a:solidFill>
                  <a:srgbClr val="FFFF00"/>
                </a:solidFill>
              </a:rPr>
              <a:t>And </a:t>
            </a:r>
            <a:r>
              <a:rPr lang="en-US" sz="2400" i="1" dirty="0" smtClean="0">
                <a:solidFill>
                  <a:srgbClr val="FFFF00"/>
                </a:solidFill>
              </a:rPr>
              <a:t>if</a:t>
            </a:r>
            <a:r>
              <a:rPr lang="en-US" sz="2400" dirty="0" smtClean="0">
                <a:solidFill>
                  <a:srgbClr val="FFFF00"/>
                </a:solidFill>
              </a:rPr>
              <a:t> the latter husband hate her, and write her a bill of divorce, and gives </a:t>
            </a:r>
            <a:r>
              <a:rPr lang="en-US" sz="2400" i="1" dirty="0" smtClean="0">
                <a:solidFill>
                  <a:srgbClr val="FFFF00"/>
                </a:solidFill>
              </a:rPr>
              <a:t>it</a:t>
            </a:r>
            <a:r>
              <a:rPr lang="en-US" sz="2400" dirty="0" smtClean="0">
                <a:solidFill>
                  <a:srgbClr val="FFFF00"/>
                </a:solidFill>
              </a:rPr>
              <a:t> in her hand, and sends her out of his house; or if the latter husband die, which took her </a:t>
            </a:r>
            <a:r>
              <a:rPr lang="en-US" sz="2400" i="1" dirty="0" smtClean="0">
                <a:solidFill>
                  <a:srgbClr val="FFFF00"/>
                </a:solidFill>
              </a:rPr>
              <a:t>to be</a:t>
            </a:r>
            <a:r>
              <a:rPr lang="en-US" sz="2400" dirty="0" smtClean="0">
                <a:solidFill>
                  <a:srgbClr val="FFFF00"/>
                </a:solidFill>
              </a:rPr>
              <a:t> his wife</a:t>
            </a:r>
            <a:r>
              <a:rPr lang="en-US" sz="2400" u="sng" dirty="0" smtClean="0">
                <a:solidFill>
                  <a:srgbClr val="FFFF00"/>
                </a:solidFill>
              </a:rPr>
              <a:t>; Her former husband, which sent her away, may not take her again to be his wife, after that she is defiled; for that </a:t>
            </a:r>
            <a:r>
              <a:rPr lang="en-US" sz="2400" i="1" u="sng" dirty="0" smtClean="0">
                <a:solidFill>
                  <a:srgbClr val="FFFF00"/>
                </a:solidFill>
              </a:rPr>
              <a:t>is</a:t>
            </a:r>
            <a:r>
              <a:rPr lang="en-US" sz="2400" u="sng" dirty="0" smtClean="0">
                <a:solidFill>
                  <a:srgbClr val="FFFF00"/>
                </a:solidFill>
              </a:rPr>
              <a:t> abomination before the LORD:</a:t>
            </a:r>
            <a:r>
              <a:rPr lang="en-US" sz="2400" dirty="0" smtClean="0">
                <a:solidFill>
                  <a:srgbClr val="FFFF00"/>
                </a:solidFill>
              </a:rPr>
              <a:t> and you shall not cause the land to sin, which the LORD your God gives you </a:t>
            </a:r>
            <a:r>
              <a:rPr lang="en-US" sz="2400" i="1" dirty="0" smtClean="0">
                <a:solidFill>
                  <a:srgbClr val="FFFF00"/>
                </a:solidFill>
              </a:rPr>
              <a:t>for</a:t>
            </a:r>
            <a:r>
              <a:rPr lang="en-US" sz="2400" dirty="0" smtClean="0">
                <a:solidFill>
                  <a:srgbClr val="FFFF00"/>
                </a:solidFill>
              </a:rPr>
              <a:t> an inheritance.</a:t>
            </a:r>
          </a:p>
          <a:p>
            <a:pPr>
              <a:buNone/>
            </a:pPr>
            <a:r>
              <a:rPr lang="en-US" sz="2400" dirty="0" smtClean="0">
                <a:solidFill>
                  <a:srgbClr val="92D050"/>
                </a:solidFill>
              </a:rPr>
              <a:t>						(Deuteronomy 24:1-4 AKJV)</a:t>
            </a:r>
            <a:endParaRPr lang="en-US" sz="24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Christ raises the bar on adultery……higher!</a:t>
            </a:r>
            <a:endParaRPr lang="en-US" sz="3600" dirty="0">
              <a:solidFill>
                <a:srgbClr val="FFC000"/>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a:buNone/>
            </a:pPr>
            <a:r>
              <a:rPr lang="en-US" u="sng" dirty="0" smtClean="0">
                <a:solidFill>
                  <a:srgbClr val="FF0000"/>
                </a:solidFill>
              </a:rPr>
              <a:t>Why they are no more two, but one flesh</a:t>
            </a:r>
            <a:r>
              <a:rPr lang="en-US" dirty="0" smtClean="0">
                <a:solidFill>
                  <a:srgbClr val="FF0000"/>
                </a:solidFill>
              </a:rPr>
              <a:t>. </a:t>
            </a:r>
            <a:r>
              <a:rPr lang="en-US" u="sng" dirty="0" smtClean="0">
                <a:solidFill>
                  <a:srgbClr val="FF0000"/>
                </a:solidFill>
              </a:rPr>
              <a:t>What therefore God has joined together, let not man put asunder.</a:t>
            </a:r>
            <a:r>
              <a:rPr lang="en-US" dirty="0" smtClean="0">
                <a:solidFill>
                  <a:srgbClr val="FF0000"/>
                </a:solidFill>
              </a:rPr>
              <a:t> </a:t>
            </a:r>
            <a:r>
              <a:rPr lang="en-US" dirty="0" smtClean="0">
                <a:solidFill>
                  <a:srgbClr val="FFFF00"/>
                </a:solidFill>
              </a:rPr>
              <a:t>They say to him, Why did Moses then command to give a writing of divorce, and to put her away?  He said to them</a:t>
            </a:r>
            <a:r>
              <a:rPr lang="en-US" dirty="0" smtClean="0">
                <a:solidFill>
                  <a:srgbClr val="FF0000"/>
                </a:solidFill>
              </a:rPr>
              <a:t>, </a:t>
            </a:r>
            <a:r>
              <a:rPr lang="en-US" u="sng" dirty="0" smtClean="0">
                <a:solidFill>
                  <a:srgbClr val="FF0000"/>
                </a:solidFill>
              </a:rPr>
              <a:t>Moses because of the hardness of your hearts suffered you to put away your wives: but from the beginning it was not so.</a:t>
            </a:r>
            <a:r>
              <a:rPr lang="en-US" dirty="0" smtClean="0">
                <a:solidFill>
                  <a:srgbClr val="FF0000"/>
                </a:solidFill>
              </a:rPr>
              <a:t> And I say to you, Whoever shall put away his wife, except </a:t>
            </a:r>
            <a:r>
              <a:rPr lang="en-US" i="1" dirty="0" smtClean="0">
                <a:solidFill>
                  <a:srgbClr val="FF0000"/>
                </a:solidFill>
              </a:rPr>
              <a:t>it be </a:t>
            </a:r>
            <a:r>
              <a:rPr lang="en-US" dirty="0" smtClean="0">
                <a:solidFill>
                  <a:srgbClr val="FF0000"/>
                </a:solidFill>
              </a:rPr>
              <a:t>for fornication, and shall marry another, commits adultery: and whoever marries her which is put away does commit adultery.</a:t>
            </a:r>
          </a:p>
          <a:p>
            <a:pPr>
              <a:buNone/>
            </a:pPr>
            <a:r>
              <a:rPr lang="en-US" dirty="0" smtClean="0">
                <a:solidFill>
                  <a:srgbClr val="92D050"/>
                </a:solidFill>
              </a:rPr>
              <a:t>						(Matthew 19:6-9 AKJV)</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And Even Higher…</a:t>
            </a:r>
            <a:endParaRPr lang="en-US" sz="3600" dirty="0">
              <a:solidFill>
                <a:srgbClr val="FFC000"/>
              </a:solidFill>
            </a:endParaRPr>
          </a:p>
        </p:txBody>
      </p:sp>
      <p:sp>
        <p:nvSpPr>
          <p:cNvPr id="3" name="Content Placeholder 2"/>
          <p:cNvSpPr>
            <a:spLocks noGrp="1"/>
          </p:cNvSpPr>
          <p:nvPr>
            <p:ph idx="1"/>
          </p:nvPr>
        </p:nvSpPr>
        <p:spPr/>
        <p:txBody>
          <a:bodyPr/>
          <a:lstStyle/>
          <a:p>
            <a:endParaRPr lang="en-US" dirty="0" smtClean="0"/>
          </a:p>
          <a:p>
            <a:pPr>
              <a:buNone/>
            </a:pPr>
            <a:r>
              <a:rPr lang="en-US" sz="3600" dirty="0" smtClean="0">
                <a:solidFill>
                  <a:srgbClr val="FF0000"/>
                </a:solidFill>
              </a:rPr>
              <a:t>But I say to you, That whoever looks on a woman to lust after her has committed adultery with her already in his heart.</a:t>
            </a:r>
          </a:p>
          <a:p>
            <a:pPr>
              <a:buNone/>
            </a:pPr>
            <a:r>
              <a:rPr lang="en-US" dirty="0" smtClean="0">
                <a:solidFill>
                  <a:srgbClr val="92D050"/>
                </a:solidFill>
              </a:rPr>
              <a:t>					(Matthew 5:28 AKJV)</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FFC000"/>
                </a:solidFill>
              </a:rPr>
              <a:t>Lecture 7</a:t>
            </a:r>
            <a:endParaRPr lang="en-US" dirty="0">
              <a:solidFill>
                <a:srgbClr val="FFC000"/>
              </a:solidFill>
            </a:endParaRPr>
          </a:p>
        </p:txBody>
      </p:sp>
      <p:sp>
        <p:nvSpPr>
          <p:cNvPr id="3" name="Content Placeholder 2"/>
          <p:cNvSpPr>
            <a:spLocks noGrp="1"/>
          </p:cNvSpPr>
          <p:nvPr>
            <p:ph idx="1"/>
          </p:nvPr>
        </p:nvSpPr>
        <p:spPr>
          <a:xfrm>
            <a:off x="457200" y="3200400"/>
            <a:ext cx="8229600" cy="2163763"/>
          </a:xfrm>
        </p:spPr>
        <p:txBody>
          <a:bodyPr/>
          <a:lstStyle/>
          <a:p>
            <a:pPr algn="ctr">
              <a:buNone/>
            </a:pPr>
            <a:r>
              <a:rPr lang="en-US" b="1" dirty="0" smtClean="0">
                <a:solidFill>
                  <a:srgbClr val="FFFF00"/>
                </a:solidFill>
              </a:rPr>
              <a:t>THE TEN COMMANDMENTMENTS</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9600"/>
            <a:ext cx="8229600" cy="5516563"/>
          </a:xfrm>
        </p:spPr>
        <p:txBody>
          <a:bodyPr anchor="ctr">
            <a:normAutofit/>
          </a:bodyPr>
          <a:lstStyle/>
          <a:p>
            <a:pPr>
              <a:buNone/>
            </a:pPr>
            <a:r>
              <a:rPr lang="en-US" sz="2800" dirty="0" smtClean="0">
                <a:solidFill>
                  <a:srgbClr val="FFFF00"/>
                </a:solidFill>
              </a:rPr>
              <a:t>In a perfect environment like Eden, all humanity would have been extremely good looking, had perfect bodies, been very witty and intelligent, and wanting for nothing in material goods.  Forever is a very, very long time…….anything that can happen will happen under this scenario.  How could God expect a union between a man and a women to last forever under these conditions?  Today, with almost none of the attributes just mentioned, over 50% of marriages do not last—most breaking up within 5 years.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0"/>
            <a:ext cx="8229600" cy="3840163"/>
          </a:xfrm>
        </p:spPr>
        <p:txBody>
          <a:bodyPr/>
          <a:lstStyle/>
          <a:p>
            <a:pPr algn="ctr">
              <a:buNone/>
            </a:pPr>
            <a:r>
              <a:rPr lang="en-US" sz="3600" dirty="0" smtClean="0">
                <a:solidFill>
                  <a:srgbClr val="FFC000"/>
                </a:solidFill>
              </a:rPr>
              <a:t>How could God expect Adam and Eve (and their children) to ever live up to these requirements?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sz="2400" dirty="0" smtClean="0">
                <a:solidFill>
                  <a:srgbClr val="FFFF00"/>
                </a:solidFill>
              </a:rPr>
              <a:t>And the rib, which the LORD God had taken from man, made he a woman, and brought her to the man. And Adam said, This </a:t>
            </a:r>
            <a:r>
              <a:rPr lang="en-US" sz="2400" i="1" dirty="0" smtClean="0">
                <a:solidFill>
                  <a:srgbClr val="FFFF00"/>
                </a:solidFill>
              </a:rPr>
              <a:t>is </a:t>
            </a:r>
            <a:r>
              <a:rPr lang="en-US" sz="2400" dirty="0" smtClean="0">
                <a:solidFill>
                  <a:srgbClr val="FFFF00"/>
                </a:solidFill>
              </a:rPr>
              <a:t>now bone of my bones, and flesh of my flesh: she shall be called Woman, because she was taken out of Man. Therefore shall a man leave his father and his mother, </a:t>
            </a:r>
            <a:r>
              <a:rPr lang="en-US" sz="2400" u="sng" dirty="0" smtClean="0">
                <a:solidFill>
                  <a:srgbClr val="FFFF00"/>
                </a:solidFill>
              </a:rPr>
              <a:t>and shall join (to be joined together)to his wife: and they shall be one flesh (body).</a:t>
            </a:r>
            <a:r>
              <a:rPr lang="en-US" sz="2400" dirty="0" smtClean="0">
                <a:solidFill>
                  <a:srgbClr val="FFFF00"/>
                </a:solidFill>
              </a:rPr>
              <a:t>				</a:t>
            </a:r>
            <a:r>
              <a:rPr lang="en-US" sz="2400" dirty="0" smtClean="0">
                <a:solidFill>
                  <a:srgbClr val="92D050"/>
                </a:solidFill>
              </a:rPr>
              <a:t>(Genesis 2:22-24 AKJV)</a:t>
            </a:r>
          </a:p>
          <a:p>
            <a:pPr>
              <a:buNone/>
            </a:pPr>
            <a:endParaRPr lang="en-US" sz="2800" dirty="0" smtClean="0">
              <a:solidFill>
                <a:srgbClr val="FFFF00"/>
              </a:solidFill>
            </a:endParaRPr>
          </a:p>
          <a:p>
            <a:pPr>
              <a:buNone/>
            </a:pPr>
            <a:r>
              <a:rPr lang="en-US" sz="2400" dirty="0" smtClean="0">
                <a:solidFill>
                  <a:srgbClr val="FFC000"/>
                </a:solidFill>
              </a:rPr>
              <a:t>This passage infers that the man and woman would be so closely merged together that they would </a:t>
            </a:r>
            <a:r>
              <a:rPr lang="en-US" sz="2400" u="sng" dirty="0" smtClean="0">
                <a:solidFill>
                  <a:srgbClr val="FFC000"/>
                </a:solidFill>
              </a:rPr>
              <a:t>become one </a:t>
            </a:r>
            <a:r>
              <a:rPr lang="en-US" sz="2400" dirty="0" smtClean="0">
                <a:solidFill>
                  <a:srgbClr val="FFC000"/>
                </a:solidFill>
              </a:rPr>
              <a:t>-- together forever -- just as the rib from Adam would be a permanent part of Eve for as long as she lived.</a:t>
            </a:r>
          </a:p>
          <a:p>
            <a:pPr>
              <a:buNone/>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Christ retells the story this way:</a:t>
            </a:r>
            <a:endParaRPr lang="en-US" sz="3600" dirty="0">
              <a:solidFill>
                <a:srgbClr val="FFC000"/>
              </a:solidFill>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sz="2400" dirty="0" smtClean="0">
                <a:solidFill>
                  <a:srgbClr val="FFFF00"/>
                </a:solidFill>
              </a:rPr>
              <a:t>And he answered and said to them, </a:t>
            </a:r>
            <a:r>
              <a:rPr lang="en-US" sz="2400" dirty="0" smtClean="0">
                <a:solidFill>
                  <a:srgbClr val="FF0000"/>
                </a:solidFill>
              </a:rPr>
              <a:t>Have you not read, that he which made </a:t>
            </a:r>
            <a:r>
              <a:rPr lang="en-US" sz="2400" i="1" dirty="0" smtClean="0">
                <a:solidFill>
                  <a:srgbClr val="FF0000"/>
                </a:solidFill>
              </a:rPr>
              <a:t>them </a:t>
            </a:r>
            <a:r>
              <a:rPr lang="en-US" sz="2400" dirty="0" smtClean="0">
                <a:solidFill>
                  <a:srgbClr val="FF0000"/>
                </a:solidFill>
              </a:rPr>
              <a:t>at the beginning made them male and female, And said, For this cause shall a man leave father and mother, and shall join to his wife: and they two shall be one flesh? Why they are no more two, but one flesh. What therefore God has joined together, let not man put asunder.</a:t>
            </a:r>
          </a:p>
          <a:p>
            <a:pPr>
              <a:buNone/>
            </a:pPr>
            <a:r>
              <a:rPr lang="en-US" sz="2400" dirty="0" smtClean="0">
                <a:solidFill>
                  <a:srgbClr val="92D050"/>
                </a:solidFill>
              </a:rPr>
              <a:t>						(Matthew 19:4-6 AKJV)</a:t>
            </a:r>
          </a:p>
          <a:p>
            <a:pPr>
              <a:buNone/>
            </a:pPr>
            <a:endParaRPr lang="en-US" sz="2400" dirty="0" smtClean="0">
              <a:solidFill>
                <a:srgbClr val="92D050"/>
              </a:solidFill>
            </a:endParaRPr>
          </a:p>
          <a:p>
            <a:pPr algn="ctr">
              <a:buNone/>
            </a:pPr>
            <a:r>
              <a:rPr lang="en-US" dirty="0" smtClean="0">
                <a:solidFill>
                  <a:srgbClr val="FFC000"/>
                </a:solidFill>
              </a:rPr>
              <a:t>The phrase “one flesh” connotes an actual physical bonding…..could this be the answer?</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GB" dirty="0">
                <a:solidFill>
                  <a:srgbClr val="FFFF00"/>
                </a:solidFill>
              </a:rPr>
              <a:t>The loves of voles</a:t>
            </a:r>
          </a:p>
        </p:txBody>
      </p:sp>
      <p:grpSp>
        <p:nvGrpSpPr>
          <p:cNvPr id="2" name="Group 3"/>
          <p:cNvGrpSpPr>
            <a:grpSpLocks/>
          </p:cNvGrpSpPr>
          <p:nvPr/>
        </p:nvGrpSpPr>
        <p:grpSpPr bwMode="auto">
          <a:xfrm>
            <a:off x="3348038" y="2349500"/>
            <a:ext cx="5067300" cy="2796117"/>
            <a:chOff x="2304" y="1173"/>
            <a:chExt cx="3240" cy="1585"/>
          </a:xfrm>
        </p:grpSpPr>
        <p:pic>
          <p:nvPicPr>
            <p:cNvPr id="169988" name="Picture 4" descr="receptor1"/>
            <p:cNvPicPr>
              <a:picLocks noChangeAspect="1" noChangeArrowheads="1"/>
            </p:cNvPicPr>
            <p:nvPr/>
          </p:nvPicPr>
          <p:blipFill>
            <a:blip r:embed="rId2" cstate="print"/>
            <a:srcRect/>
            <a:stretch>
              <a:fillRect/>
            </a:stretch>
          </p:blipFill>
          <p:spPr bwMode="auto">
            <a:xfrm>
              <a:off x="2304" y="1488"/>
              <a:ext cx="3240" cy="1001"/>
            </a:xfrm>
            <a:prstGeom prst="rect">
              <a:avLst/>
            </a:prstGeom>
            <a:noFill/>
          </p:spPr>
        </p:pic>
        <p:sp>
          <p:nvSpPr>
            <p:cNvPr id="169989" name="Text Box 5"/>
            <p:cNvSpPr txBox="1">
              <a:spLocks noChangeArrowheads="1"/>
            </p:cNvSpPr>
            <p:nvPr/>
          </p:nvSpPr>
          <p:spPr bwMode="auto">
            <a:xfrm>
              <a:off x="2496" y="2496"/>
              <a:ext cx="1014" cy="262"/>
            </a:xfrm>
            <a:prstGeom prst="rect">
              <a:avLst/>
            </a:prstGeom>
            <a:noFill/>
            <a:ln w="9525">
              <a:noFill/>
              <a:miter lim="800000"/>
              <a:headEnd/>
              <a:tailEnd/>
            </a:ln>
            <a:effectLst/>
          </p:spPr>
          <p:txBody>
            <a:bodyPr wrap="none">
              <a:spAutoFit/>
            </a:bodyPr>
            <a:lstStyle/>
            <a:p>
              <a:r>
                <a:rPr lang="en-GB" sz="2400" dirty="0">
                  <a:solidFill>
                    <a:srgbClr val="FFFF00"/>
                  </a:solidFill>
                </a:rPr>
                <a:t>Prairie vole</a:t>
              </a:r>
            </a:p>
          </p:txBody>
        </p:sp>
        <p:sp>
          <p:nvSpPr>
            <p:cNvPr id="169990" name="Text Box 6"/>
            <p:cNvSpPr txBox="1">
              <a:spLocks noChangeArrowheads="1"/>
            </p:cNvSpPr>
            <p:nvPr/>
          </p:nvSpPr>
          <p:spPr bwMode="auto">
            <a:xfrm>
              <a:off x="4080" y="2496"/>
              <a:ext cx="1229" cy="262"/>
            </a:xfrm>
            <a:prstGeom prst="rect">
              <a:avLst/>
            </a:prstGeom>
            <a:noFill/>
            <a:ln w="9525">
              <a:noFill/>
              <a:miter lim="800000"/>
              <a:headEnd/>
              <a:tailEnd/>
            </a:ln>
            <a:effectLst/>
          </p:spPr>
          <p:txBody>
            <a:bodyPr wrap="none">
              <a:spAutoFit/>
            </a:bodyPr>
            <a:lstStyle/>
            <a:p>
              <a:r>
                <a:rPr lang="en-GB" sz="2400" dirty="0">
                  <a:solidFill>
                    <a:srgbClr val="FFFF00"/>
                  </a:solidFill>
                </a:rPr>
                <a:t>Montane vole</a:t>
              </a:r>
            </a:p>
          </p:txBody>
        </p:sp>
        <p:sp>
          <p:nvSpPr>
            <p:cNvPr id="169991" name="Text Box 7"/>
            <p:cNvSpPr txBox="1">
              <a:spLocks noChangeArrowheads="1"/>
            </p:cNvSpPr>
            <p:nvPr/>
          </p:nvSpPr>
          <p:spPr bwMode="auto">
            <a:xfrm>
              <a:off x="2486" y="1173"/>
              <a:ext cx="2825" cy="262"/>
            </a:xfrm>
            <a:prstGeom prst="rect">
              <a:avLst/>
            </a:prstGeom>
            <a:noFill/>
            <a:ln w="9525">
              <a:noFill/>
              <a:miter lim="800000"/>
              <a:headEnd/>
              <a:tailEnd/>
            </a:ln>
            <a:effectLst/>
          </p:spPr>
          <p:txBody>
            <a:bodyPr wrap="none">
              <a:spAutoFit/>
            </a:bodyPr>
            <a:lstStyle/>
            <a:p>
              <a:r>
                <a:rPr lang="en-GB" sz="2400" dirty="0">
                  <a:solidFill>
                    <a:srgbClr val="FFFF00"/>
                  </a:solidFill>
                </a:rPr>
                <a:t>Vasopressin receptors in the brain</a:t>
              </a:r>
            </a:p>
          </p:txBody>
        </p:sp>
      </p:grpSp>
      <p:grpSp>
        <p:nvGrpSpPr>
          <p:cNvPr id="3" name="Group 8"/>
          <p:cNvGrpSpPr>
            <a:grpSpLocks/>
          </p:cNvGrpSpPr>
          <p:nvPr/>
        </p:nvGrpSpPr>
        <p:grpSpPr bwMode="auto">
          <a:xfrm>
            <a:off x="1143000" y="1981200"/>
            <a:ext cx="2087563" cy="4564063"/>
            <a:chOff x="720" y="1248"/>
            <a:chExt cx="1315" cy="2875"/>
          </a:xfrm>
        </p:grpSpPr>
        <p:pic>
          <p:nvPicPr>
            <p:cNvPr id="169993" name="Picture 9" descr="pair1"/>
            <p:cNvPicPr>
              <a:picLocks noChangeAspect="1" noChangeArrowheads="1"/>
            </p:cNvPicPr>
            <p:nvPr/>
          </p:nvPicPr>
          <p:blipFill>
            <a:blip r:embed="rId3" cstate="print"/>
            <a:srcRect/>
            <a:stretch>
              <a:fillRect/>
            </a:stretch>
          </p:blipFill>
          <p:spPr bwMode="auto">
            <a:xfrm>
              <a:off x="720" y="1248"/>
              <a:ext cx="1256" cy="2304"/>
            </a:xfrm>
            <a:prstGeom prst="rect">
              <a:avLst/>
            </a:prstGeom>
            <a:noFill/>
          </p:spPr>
        </p:pic>
        <p:sp>
          <p:nvSpPr>
            <p:cNvPr id="169994" name="Text Box 10"/>
            <p:cNvSpPr txBox="1">
              <a:spLocks noChangeArrowheads="1"/>
            </p:cNvSpPr>
            <p:nvPr/>
          </p:nvSpPr>
          <p:spPr bwMode="auto">
            <a:xfrm>
              <a:off x="768" y="3600"/>
              <a:ext cx="1267" cy="523"/>
            </a:xfrm>
            <a:prstGeom prst="rect">
              <a:avLst/>
            </a:prstGeom>
            <a:noFill/>
            <a:ln w="9525">
              <a:noFill/>
              <a:miter lim="800000"/>
              <a:headEnd/>
              <a:tailEnd/>
            </a:ln>
            <a:effectLst/>
          </p:spPr>
          <p:txBody>
            <a:bodyPr wrap="none">
              <a:spAutoFit/>
            </a:bodyPr>
            <a:lstStyle/>
            <a:p>
              <a:r>
                <a:rPr lang="en-GB" sz="2400" dirty="0">
                  <a:solidFill>
                    <a:srgbClr val="FFFF00"/>
                  </a:solidFill>
                </a:rPr>
                <a:t>Married bliss</a:t>
              </a:r>
            </a:p>
            <a:p>
              <a:r>
                <a:rPr lang="en-GB" sz="2400" dirty="0">
                  <a:solidFill>
                    <a:srgbClr val="FFFF00"/>
                  </a:solidFill>
                </a:rPr>
                <a:t>in prairie voles</a:t>
              </a:r>
            </a:p>
          </p:txBody>
        </p:sp>
      </p:grpSp>
      <p:sp>
        <p:nvSpPr>
          <p:cNvPr id="169995" name="Text Box 11"/>
          <p:cNvSpPr txBox="1">
            <a:spLocks noChangeArrowheads="1"/>
          </p:cNvSpPr>
          <p:nvPr/>
        </p:nvSpPr>
        <p:spPr bwMode="auto">
          <a:xfrm>
            <a:off x="2590800" y="6521450"/>
            <a:ext cx="5843523" cy="338554"/>
          </a:xfrm>
          <a:prstGeom prst="rect">
            <a:avLst/>
          </a:prstGeom>
          <a:noFill/>
          <a:ln w="9525">
            <a:noFill/>
            <a:miter lim="800000"/>
            <a:headEnd/>
            <a:tailEnd/>
          </a:ln>
          <a:effectLst/>
        </p:spPr>
        <p:txBody>
          <a:bodyPr wrap="none">
            <a:spAutoFit/>
          </a:bodyPr>
          <a:lstStyle/>
          <a:p>
            <a:r>
              <a:rPr lang="en-GB" sz="1600" dirty="0">
                <a:solidFill>
                  <a:srgbClr val="FF0000"/>
                </a:solidFill>
              </a:rPr>
              <a:t>Insel, T. and Young, L. 2001. Nature reviews Neuroscience 2:129-136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9E" descr="PPT9E.png"/>
          <p:cNvPicPr>
            <a:picLocks noGrp="1" noChangeAspect="1"/>
          </p:cNvPicPr>
          <p:nvPr>
            <p:ph idx="1"/>
          </p:nvPr>
        </p:nvPicPr>
        <p:blipFill>
          <a:blip r:embed="rId2" cstate="print"/>
          <a:stretch>
            <a:fillRect/>
          </a:stretch>
        </p:blipFill>
        <p:spPr>
          <a:xfrm>
            <a:off x="1066800" y="762000"/>
            <a:ext cx="7224713" cy="2819400"/>
          </a:xfrm>
        </p:spPr>
      </p:pic>
      <p:pic>
        <p:nvPicPr>
          <p:cNvPr id="5" name="Snagit_PPT9F" descr="PPT9F.png"/>
          <p:cNvPicPr>
            <a:picLocks noChangeAspect="1"/>
          </p:cNvPicPr>
          <p:nvPr/>
        </p:nvPicPr>
        <p:blipFill>
          <a:blip r:embed="rId3" cstate="print"/>
          <a:stretch>
            <a:fillRect/>
          </a:stretch>
        </p:blipFill>
        <p:spPr>
          <a:xfrm>
            <a:off x="0" y="4114800"/>
            <a:ext cx="9144000" cy="1291125"/>
          </a:xfrm>
          <a:prstGeom prst="rect">
            <a:avLst/>
          </a:prstGeom>
        </p:spPr>
      </p:pic>
      <p:sp>
        <p:nvSpPr>
          <p:cNvPr id="6" name="TextBox 5"/>
          <p:cNvSpPr txBox="1"/>
          <p:nvPr/>
        </p:nvSpPr>
        <p:spPr>
          <a:xfrm>
            <a:off x="1143000" y="5867400"/>
            <a:ext cx="6934200" cy="369332"/>
          </a:xfrm>
          <a:prstGeom prst="rect">
            <a:avLst/>
          </a:prstGeom>
          <a:noFill/>
        </p:spPr>
        <p:txBody>
          <a:bodyPr wrap="square" rtlCol="0">
            <a:spAutoFit/>
          </a:bodyPr>
          <a:lstStyle/>
          <a:p>
            <a:pPr algn="ctr"/>
            <a:r>
              <a:rPr lang="en-US" dirty="0" smtClean="0">
                <a:solidFill>
                  <a:srgbClr val="FF0000"/>
                </a:solidFill>
              </a:rPr>
              <a:t>NATURE REVIEWS | NEUROSCIENCE VOLUME 2 | FEBRUARY 2001</a:t>
            </a: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GB" dirty="0">
                <a:solidFill>
                  <a:srgbClr val="FFFF00"/>
                </a:solidFill>
              </a:rPr>
              <a:t>Engineered monogamy</a:t>
            </a:r>
            <a:endParaRPr lang="en-US" dirty="0">
              <a:solidFill>
                <a:srgbClr val="FFFF00"/>
              </a:solidFill>
            </a:endParaRPr>
          </a:p>
        </p:txBody>
      </p:sp>
      <p:pic>
        <p:nvPicPr>
          <p:cNvPr id="273411" name="Picture 3"/>
          <p:cNvPicPr>
            <a:picLocks noGrp="1" noChangeAspect="1" noChangeArrowheads="1"/>
          </p:cNvPicPr>
          <p:nvPr>
            <p:ph sz="half" idx="1"/>
          </p:nvPr>
        </p:nvPicPr>
        <p:blipFill>
          <a:blip r:embed="rId2" cstate="print"/>
          <a:srcRect/>
          <a:stretch>
            <a:fillRect/>
          </a:stretch>
        </p:blipFill>
        <p:spPr>
          <a:xfrm>
            <a:off x="827088" y="3573463"/>
            <a:ext cx="3408362" cy="2171700"/>
          </a:xfrm>
          <a:noFill/>
          <a:ln/>
        </p:spPr>
      </p:pic>
      <p:sp>
        <p:nvSpPr>
          <p:cNvPr id="273412" name="AutoShape 4"/>
          <p:cNvSpPr>
            <a:spLocks noChangeArrowheads="1"/>
          </p:cNvSpPr>
          <p:nvPr/>
        </p:nvSpPr>
        <p:spPr bwMode="auto">
          <a:xfrm>
            <a:off x="4343400" y="4267200"/>
            <a:ext cx="954088" cy="360363"/>
          </a:xfrm>
          <a:prstGeom prst="rightArrow">
            <a:avLst>
              <a:gd name="adj1" fmla="val 50000"/>
              <a:gd name="adj2" fmla="val 66189"/>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73413" name="Text Box 5"/>
          <p:cNvSpPr txBox="1">
            <a:spLocks noChangeArrowheads="1"/>
          </p:cNvSpPr>
          <p:nvPr/>
        </p:nvSpPr>
        <p:spPr bwMode="auto">
          <a:xfrm>
            <a:off x="1066800" y="2717800"/>
            <a:ext cx="2238375" cy="519113"/>
          </a:xfrm>
          <a:prstGeom prst="rect">
            <a:avLst/>
          </a:prstGeom>
          <a:noFill/>
          <a:ln w="9525">
            <a:noFill/>
            <a:miter lim="800000"/>
            <a:headEnd/>
            <a:tailEnd/>
          </a:ln>
          <a:effectLst/>
        </p:spPr>
        <p:txBody>
          <a:bodyPr wrap="none">
            <a:spAutoFit/>
          </a:bodyPr>
          <a:lstStyle/>
          <a:p>
            <a:r>
              <a:rPr lang="en-GB" sz="2800" dirty="0">
                <a:solidFill>
                  <a:srgbClr val="FFFF00"/>
                </a:solidFill>
              </a:rPr>
              <a:t>Meadow vole</a:t>
            </a:r>
            <a:endParaRPr lang="en-US" sz="2800" dirty="0">
              <a:solidFill>
                <a:srgbClr val="FFFF00"/>
              </a:solidFill>
            </a:endParaRPr>
          </a:p>
        </p:txBody>
      </p:sp>
      <p:grpSp>
        <p:nvGrpSpPr>
          <p:cNvPr id="2" name="Group 6"/>
          <p:cNvGrpSpPr>
            <a:grpSpLocks/>
          </p:cNvGrpSpPr>
          <p:nvPr/>
        </p:nvGrpSpPr>
        <p:grpSpPr bwMode="auto">
          <a:xfrm>
            <a:off x="5148263" y="3357563"/>
            <a:ext cx="3454400" cy="2916237"/>
            <a:chOff x="3243" y="2115"/>
            <a:chExt cx="2176" cy="1837"/>
          </a:xfrm>
        </p:grpSpPr>
        <p:pic>
          <p:nvPicPr>
            <p:cNvPr id="273415" name="Picture 7"/>
            <p:cNvPicPr>
              <a:picLocks noChangeAspect="1" noChangeArrowheads="1"/>
            </p:cNvPicPr>
            <p:nvPr/>
          </p:nvPicPr>
          <p:blipFill>
            <a:blip r:embed="rId3" cstate="print"/>
            <a:srcRect/>
            <a:stretch>
              <a:fillRect/>
            </a:stretch>
          </p:blipFill>
          <p:spPr bwMode="auto">
            <a:xfrm>
              <a:off x="3243" y="2115"/>
              <a:ext cx="2176" cy="1531"/>
            </a:xfrm>
            <a:prstGeom prst="rect">
              <a:avLst/>
            </a:prstGeom>
            <a:noFill/>
            <a:ln>
              <a:noFill/>
            </a:ln>
            <a:effectLst/>
          </p:spPr>
        </p:pic>
        <p:sp>
          <p:nvSpPr>
            <p:cNvPr id="273416" name="Text Box 8"/>
            <p:cNvSpPr txBox="1">
              <a:spLocks noChangeArrowheads="1"/>
            </p:cNvSpPr>
            <p:nvPr/>
          </p:nvSpPr>
          <p:spPr bwMode="auto">
            <a:xfrm>
              <a:off x="3696" y="3702"/>
              <a:ext cx="1055" cy="250"/>
            </a:xfrm>
            <a:prstGeom prst="rect">
              <a:avLst/>
            </a:prstGeom>
            <a:noFill/>
            <a:ln w="9525">
              <a:noFill/>
              <a:miter lim="800000"/>
              <a:headEnd/>
              <a:tailEnd/>
            </a:ln>
            <a:effectLst/>
          </p:spPr>
          <p:txBody>
            <a:bodyPr wrap="none">
              <a:spAutoFit/>
            </a:bodyPr>
            <a:lstStyle/>
            <a:p>
              <a:r>
                <a:rPr lang="en-GB" sz="2000" dirty="0">
                  <a:solidFill>
                    <a:srgbClr val="FFFF00"/>
                  </a:solidFill>
                </a:rPr>
                <a:t>Monogamous</a:t>
              </a:r>
              <a:endParaRPr lang="en-US" sz="2000" dirty="0">
                <a:solidFill>
                  <a:srgbClr val="FFFF00"/>
                </a:solidFill>
              </a:endParaRPr>
            </a:p>
          </p:txBody>
        </p:sp>
      </p:grpSp>
      <p:grpSp>
        <p:nvGrpSpPr>
          <p:cNvPr id="3" name="Group 9"/>
          <p:cNvGrpSpPr>
            <a:grpSpLocks/>
          </p:cNvGrpSpPr>
          <p:nvPr/>
        </p:nvGrpSpPr>
        <p:grpSpPr bwMode="auto">
          <a:xfrm>
            <a:off x="3429000" y="2057400"/>
            <a:ext cx="2968625" cy="2230438"/>
            <a:chOff x="1920" y="1200"/>
            <a:chExt cx="1870" cy="1405"/>
          </a:xfrm>
        </p:grpSpPr>
        <p:sp>
          <p:nvSpPr>
            <p:cNvPr id="273418" name="Oval 10"/>
            <p:cNvSpPr>
              <a:spLocks noChangeArrowheads="1"/>
            </p:cNvSpPr>
            <p:nvPr/>
          </p:nvSpPr>
          <p:spPr bwMode="auto">
            <a:xfrm>
              <a:off x="1920" y="1200"/>
              <a:ext cx="1704" cy="1056"/>
            </a:xfrm>
            <a:prstGeom prst="ellipse">
              <a:avLst/>
            </a:prstGeom>
            <a:solidFill>
              <a:schemeClr val="accent2"/>
            </a:solidFill>
            <a:ln w="9525">
              <a:solidFill>
                <a:schemeClr val="tx1"/>
              </a:solidFill>
              <a:miter lim="800000"/>
              <a:headEnd/>
              <a:tailEnd/>
            </a:ln>
            <a:effectLst/>
          </p:spPr>
          <p:txBody>
            <a:bodyPr wrap="none" anchor="ctr"/>
            <a:lstStyle/>
            <a:p>
              <a:endParaRPr lang="en-US" dirty="0"/>
            </a:p>
          </p:txBody>
        </p:sp>
        <p:sp>
          <p:nvSpPr>
            <p:cNvPr id="273419" name="Text Box 11"/>
            <p:cNvSpPr txBox="1">
              <a:spLocks noChangeArrowheads="1"/>
            </p:cNvSpPr>
            <p:nvPr/>
          </p:nvSpPr>
          <p:spPr bwMode="auto">
            <a:xfrm>
              <a:off x="2065" y="1392"/>
              <a:ext cx="1725" cy="634"/>
            </a:xfrm>
            <a:prstGeom prst="rect">
              <a:avLst/>
            </a:prstGeom>
            <a:noFill/>
            <a:ln w="9525">
              <a:noFill/>
              <a:miter lim="800000"/>
              <a:headEnd/>
              <a:tailEnd/>
            </a:ln>
            <a:effectLst/>
          </p:spPr>
          <p:txBody>
            <a:bodyPr>
              <a:spAutoFit/>
            </a:bodyPr>
            <a:lstStyle/>
            <a:p>
              <a:r>
                <a:rPr lang="en-GB" sz="2000" dirty="0">
                  <a:solidFill>
                    <a:srgbClr val="FFFF00"/>
                  </a:solidFill>
                </a:rPr>
                <a:t>Prairie vole vasopressin receptor</a:t>
              </a:r>
            </a:p>
            <a:p>
              <a:r>
                <a:rPr lang="en-GB" sz="2000" dirty="0">
                  <a:solidFill>
                    <a:srgbClr val="FFFF00"/>
                  </a:solidFill>
                </a:rPr>
                <a:t>gene</a:t>
              </a:r>
              <a:endParaRPr lang="en-US" sz="2000" dirty="0">
                <a:solidFill>
                  <a:srgbClr val="FFFF00"/>
                </a:solidFill>
              </a:endParaRPr>
            </a:p>
          </p:txBody>
        </p:sp>
        <p:sp>
          <p:nvSpPr>
            <p:cNvPr id="273420" name="AutoShape 12"/>
            <p:cNvSpPr>
              <a:spLocks noChangeArrowheads="1"/>
            </p:cNvSpPr>
            <p:nvPr/>
          </p:nvSpPr>
          <p:spPr bwMode="auto">
            <a:xfrm>
              <a:off x="2680" y="2256"/>
              <a:ext cx="248" cy="349"/>
            </a:xfrm>
            <a:prstGeom prst="downArrow">
              <a:avLst>
                <a:gd name="adj1" fmla="val 50000"/>
                <a:gd name="adj2" fmla="val 35181"/>
              </a:avLst>
            </a:prstGeom>
            <a:solidFill>
              <a:schemeClr val="accent1"/>
            </a:solidFill>
            <a:ln w="9525">
              <a:solidFill>
                <a:schemeClr val="tx1"/>
              </a:solidFill>
              <a:miter lim="800000"/>
              <a:headEnd/>
              <a:tailEnd/>
            </a:ln>
            <a:effectLst/>
          </p:spPr>
          <p:txBody>
            <a:bodyPr wrap="none" anchor="ctr"/>
            <a:lstStyle/>
            <a:p>
              <a:endParaRPr lang="en-US" dirty="0"/>
            </a:p>
          </p:txBody>
        </p:sp>
      </p:grpSp>
      <p:sp>
        <p:nvSpPr>
          <p:cNvPr id="273421" name="Text Box 13"/>
          <p:cNvSpPr txBox="1">
            <a:spLocks noChangeArrowheads="1"/>
          </p:cNvSpPr>
          <p:nvPr/>
        </p:nvSpPr>
        <p:spPr bwMode="auto">
          <a:xfrm>
            <a:off x="1355725" y="5797550"/>
            <a:ext cx="1517467" cy="400110"/>
          </a:xfrm>
          <a:prstGeom prst="rect">
            <a:avLst/>
          </a:prstGeom>
          <a:noFill/>
          <a:ln w="9525">
            <a:noFill/>
            <a:miter lim="800000"/>
            <a:headEnd/>
            <a:tailEnd/>
          </a:ln>
          <a:effectLst/>
        </p:spPr>
        <p:txBody>
          <a:bodyPr wrap="none">
            <a:spAutoFit/>
          </a:bodyPr>
          <a:lstStyle/>
          <a:p>
            <a:r>
              <a:rPr lang="en-GB" sz="2000" dirty="0">
                <a:solidFill>
                  <a:srgbClr val="FFFF00"/>
                </a:solidFill>
              </a:rPr>
              <a:t>Promiscuous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3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Snagit_PPTA3" descr="PPTA3.png"/>
          <p:cNvPicPr>
            <a:picLocks noGrp="1" noChangeAspect="1"/>
          </p:cNvPicPr>
          <p:nvPr>
            <p:ph idx="1"/>
          </p:nvPr>
        </p:nvPicPr>
        <p:blipFill>
          <a:blip r:embed="rId2" cstate="print"/>
          <a:stretch>
            <a:fillRect/>
          </a:stretch>
        </p:blipFill>
        <p:spPr>
          <a:xfrm>
            <a:off x="34139" y="2819400"/>
            <a:ext cx="9109861" cy="3066686"/>
          </a:xfrm>
        </p:spPr>
      </p:pic>
      <p:pic>
        <p:nvPicPr>
          <p:cNvPr id="8" name="Snagit_PPTA5" descr="PPTA5.png"/>
          <p:cNvPicPr>
            <a:picLocks noChangeAspect="1"/>
          </p:cNvPicPr>
          <p:nvPr/>
        </p:nvPicPr>
        <p:blipFill>
          <a:blip r:embed="rId3" cstate="print"/>
          <a:stretch>
            <a:fillRect/>
          </a:stretch>
        </p:blipFill>
        <p:spPr>
          <a:xfrm>
            <a:off x="609600" y="533400"/>
            <a:ext cx="7818929" cy="2286000"/>
          </a:xfrm>
          <a:prstGeom prst="rect">
            <a:avLst/>
          </a:prstGeom>
        </p:spPr>
      </p:pic>
      <p:sp>
        <p:nvSpPr>
          <p:cNvPr id="9" name="TextBox 8"/>
          <p:cNvSpPr txBox="1"/>
          <p:nvPr/>
        </p:nvSpPr>
        <p:spPr>
          <a:xfrm>
            <a:off x="914400" y="6248400"/>
            <a:ext cx="7620000" cy="369332"/>
          </a:xfrm>
          <a:prstGeom prst="rect">
            <a:avLst/>
          </a:prstGeom>
          <a:noFill/>
        </p:spPr>
        <p:txBody>
          <a:bodyPr wrap="square" rtlCol="0">
            <a:spAutoFit/>
          </a:bodyPr>
          <a:lstStyle/>
          <a:p>
            <a:pPr algn="ctr"/>
            <a:r>
              <a:rPr lang="en-US" dirty="0" smtClean="0">
                <a:solidFill>
                  <a:srgbClr val="FF0000"/>
                </a:solidFill>
              </a:rPr>
              <a:t>PLOS Genetics | 1 August 2013 | Volume 9 | Issue 8 </a:t>
            </a:r>
            <a:endParaRPr 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Snagit_PPT61" descr="PPT61.png"/>
          <p:cNvPicPr>
            <a:picLocks noGrp="1" noChangeAspect="1"/>
          </p:cNvPicPr>
          <p:nvPr>
            <p:ph idx="1"/>
          </p:nvPr>
        </p:nvPicPr>
        <p:blipFill>
          <a:blip r:embed="rId2" cstate="print"/>
          <a:stretch>
            <a:fillRect/>
          </a:stretch>
        </p:blipFill>
        <p:spPr>
          <a:xfrm>
            <a:off x="457200" y="1981200"/>
            <a:ext cx="8309384" cy="1752600"/>
          </a:xfrm>
        </p:spPr>
      </p:pic>
      <p:sp>
        <p:nvSpPr>
          <p:cNvPr id="8" name="TextBox 7"/>
          <p:cNvSpPr txBox="1"/>
          <p:nvPr/>
        </p:nvSpPr>
        <p:spPr>
          <a:xfrm>
            <a:off x="1524000" y="4876800"/>
            <a:ext cx="6096000" cy="369332"/>
          </a:xfrm>
          <a:prstGeom prst="rect">
            <a:avLst/>
          </a:prstGeom>
          <a:noFill/>
        </p:spPr>
        <p:txBody>
          <a:bodyPr wrap="square" rtlCol="0">
            <a:spAutoFit/>
          </a:bodyPr>
          <a:lstStyle/>
          <a:p>
            <a:pPr algn="ctr"/>
            <a:r>
              <a:rPr lang="nl-NL" dirty="0" smtClean="0">
                <a:solidFill>
                  <a:srgbClr val="FF0000"/>
                </a:solidFill>
              </a:rPr>
              <a:t>PNAS  </a:t>
            </a:r>
            <a:r>
              <a:rPr lang="nl-NL" b="1" dirty="0" smtClean="0">
                <a:solidFill>
                  <a:srgbClr val="FF0000"/>
                </a:solidFill>
              </a:rPr>
              <a:t>September 16, 2008  vol. 105  no. 37  14153–14156</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229600" cy="2743200"/>
          </a:xfrm>
        </p:spPr>
        <p:txBody>
          <a:bodyPr>
            <a:normAutofit fontScale="90000"/>
          </a:bodyPr>
          <a:lstStyle/>
          <a:p>
            <a:r>
              <a:rPr lang="en-US" dirty="0" smtClean="0">
                <a:solidFill>
                  <a:srgbClr val="FFC000"/>
                </a:solidFill>
              </a:rPr>
              <a:t>Spouses are chemically “addicted” to each other, with the “addiction” continuing to strengthen over time.</a:t>
            </a:r>
            <a:endParaRPr lang="en-US" dirty="0"/>
          </a:p>
        </p:txBody>
      </p:sp>
      <p:sp>
        <p:nvSpPr>
          <p:cNvPr id="3" name="Content Placeholder 2"/>
          <p:cNvSpPr>
            <a:spLocks noGrp="1"/>
          </p:cNvSpPr>
          <p:nvPr>
            <p:ph idx="1"/>
          </p:nvPr>
        </p:nvSpPr>
        <p:spPr>
          <a:xfrm>
            <a:off x="457200" y="4495800"/>
            <a:ext cx="8229600" cy="1630363"/>
          </a:xfrm>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solidFill>
                  <a:srgbClr val="FFC000"/>
                </a:solidFill>
              </a:rPr>
              <a:t>REVIEW</a:t>
            </a:r>
            <a:endParaRPr lang="en-US" dirty="0"/>
          </a:p>
        </p:txBody>
      </p:sp>
      <p:sp>
        <p:nvSpPr>
          <p:cNvPr id="3" name="Content Placeholder 2"/>
          <p:cNvSpPr>
            <a:spLocks noGrp="1"/>
          </p:cNvSpPr>
          <p:nvPr>
            <p:ph idx="1"/>
          </p:nvPr>
        </p:nvSpPr>
        <p:spPr>
          <a:xfrm>
            <a:off x="457200" y="1219200"/>
            <a:ext cx="8229600" cy="4906963"/>
          </a:xfrm>
        </p:spPr>
        <p:txBody>
          <a:bodyPr anchor="ctr">
            <a:normAutofit/>
          </a:bodyPr>
          <a:lstStyle/>
          <a:p>
            <a:pPr>
              <a:buNone/>
            </a:pPr>
            <a:r>
              <a:rPr lang="en-US" sz="2800" dirty="0" smtClean="0">
                <a:solidFill>
                  <a:srgbClr val="FFFF00"/>
                </a:solidFill>
              </a:rPr>
              <a:t>Eve was “deceived” into eating the fruit because she desired the “upgrade” to her information system. (to make wise)</a:t>
            </a:r>
          </a:p>
          <a:p>
            <a:pPr>
              <a:buNone/>
            </a:pPr>
            <a:endParaRPr lang="en-US" sz="2800" dirty="0" smtClean="0">
              <a:solidFill>
                <a:srgbClr val="FFFF00"/>
              </a:solidFill>
            </a:endParaRPr>
          </a:p>
          <a:p>
            <a:pPr>
              <a:buNone/>
            </a:pPr>
            <a:r>
              <a:rPr lang="en-US" sz="2800" dirty="0" smtClean="0">
                <a:solidFill>
                  <a:srgbClr val="FFFF00"/>
                </a:solidFill>
              </a:rPr>
              <a:t>The temptation was a premeditated, masterfully executed attack designed to disarm her defenses and appeal to her intellect.</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1371600" y="6172200"/>
            <a:ext cx="6248400" cy="369332"/>
          </a:xfrm>
          <a:prstGeom prst="rect">
            <a:avLst/>
          </a:prstGeom>
          <a:noFill/>
        </p:spPr>
        <p:txBody>
          <a:bodyPr wrap="square" rtlCol="0">
            <a:spAutoFit/>
          </a:bodyPr>
          <a:lstStyle/>
          <a:p>
            <a:pPr algn="ctr"/>
            <a:r>
              <a:rPr lang="en-US" dirty="0" smtClean="0">
                <a:solidFill>
                  <a:srgbClr val="FFFF00"/>
                </a:solidFill>
              </a:rPr>
              <a:t> 2 June 2013 - Nature Neuroscience </a:t>
            </a:r>
            <a:endParaRPr lang="en-US" dirty="0">
              <a:solidFill>
                <a:srgbClr val="FFFF00"/>
              </a:solidFill>
            </a:endParaRPr>
          </a:p>
        </p:txBody>
      </p:sp>
      <p:pic>
        <p:nvPicPr>
          <p:cNvPr id="7" name="Snagit_PPTAE" descr="PPTAE.png"/>
          <p:cNvPicPr>
            <a:picLocks noGrp="1" noChangeAspect="1"/>
          </p:cNvPicPr>
          <p:nvPr>
            <p:ph idx="1"/>
          </p:nvPr>
        </p:nvPicPr>
        <p:blipFill>
          <a:blip r:embed="rId2" cstate="print"/>
          <a:stretch>
            <a:fillRect/>
          </a:stretch>
        </p:blipFill>
        <p:spPr>
          <a:xfrm>
            <a:off x="0" y="1447800"/>
            <a:ext cx="9144000" cy="350334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a:bodyPr>
          <a:lstStyle/>
          <a:p>
            <a:r>
              <a:rPr lang="en-US" sz="3200" dirty="0" smtClean="0">
                <a:solidFill>
                  <a:srgbClr val="FFC000"/>
                </a:solidFill>
              </a:rPr>
              <a:t>Could this be what Christ was referring to in the following passage?</a:t>
            </a:r>
            <a:endParaRPr lang="en-US" sz="3200" dirty="0">
              <a:solidFill>
                <a:srgbClr val="FFC000"/>
              </a:solidFill>
            </a:endParaRPr>
          </a:p>
        </p:txBody>
      </p:sp>
      <p:sp>
        <p:nvSpPr>
          <p:cNvPr id="3" name="Content Placeholder 2"/>
          <p:cNvSpPr>
            <a:spLocks noGrp="1"/>
          </p:cNvSpPr>
          <p:nvPr>
            <p:ph idx="1"/>
          </p:nvPr>
        </p:nvSpPr>
        <p:spPr>
          <a:xfrm>
            <a:off x="533400" y="2941637"/>
            <a:ext cx="8229600" cy="3459163"/>
          </a:xfrm>
        </p:spPr>
        <p:txBody>
          <a:bodyPr/>
          <a:lstStyle/>
          <a:p>
            <a:pPr>
              <a:buNone/>
            </a:pPr>
            <a:r>
              <a:rPr lang="en-US" dirty="0" smtClean="0">
                <a:solidFill>
                  <a:srgbClr val="FFFF00"/>
                </a:solidFill>
              </a:rPr>
              <a:t>But I say to you, That whoever looks on a woman to lust after her has committed adultery with her already in his heart.</a:t>
            </a:r>
          </a:p>
          <a:p>
            <a:pPr>
              <a:buNone/>
            </a:pPr>
            <a:r>
              <a:rPr lang="en-US" dirty="0" smtClean="0">
                <a:solidFill>
                  <a:srgbClr val="92D050"/>
                </a:solidFill>
              </a:rPr>
              <a:t>					(Matthew 5:28 AKJV)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64" descr="PPT64.png"/>
          <p:cNvPicPr>
            <a:picLocks noGrp="1" noChangeAspect="1"/>
          </p:cNvPicPr>
          <p:nvPr>
            <p:ph idx="1"/>
          </p:nvPr>
        </p:nvPicPr>
        <p:blipFill>
          <a:blip r:embed="rId2" cstate="print"/>
          <a:stretch>
            <a:fillRect/>
          </a:stretch>
        </p:blipFill>
        <p:spPr>
          <a:xfrm>
            <a:off x="304800" y="228600"/>
            <a:ext cx="2904762" cy="1552381"/>
          </a:xfrm>
        </p:spPr>
      </p:pic>
      <p:sp>
        <p:nvSpPr>
          <p:cNvPr id="4" name="TextBox 3"/>
          <p:cNvSpPr txBox="1"/>
          <p:nvPr/>
        </p:nvSpPr>
        <p:spPr>
          <a:xfrm>
            <a:off x="1143000" y="5867400"/>
            <a:ext cx="6477000" cy="369332"/>
          </a:xfrm>
          <a:prstGeom prst="rect">
            <a:avLst/>
          </a:prstGeom>
          <a:noFill/>
        </p:spPr>
        <p:txBody>
          <a:bodyPr wrap="square" rtlCol="0">
            <a:spAutoFit/>
          </a:bodyPr>
          <a:lstStyle/>
          <a:p>
            <a:pPr algn="ctr"/>
            <a:r>
              <a:rPr lang="en-US" dirty="0" smtClean="0">
                <a:solidFill>
                  <a:srgbClr val="FF0000"/>
                </a:solidFill>
              </a:rPr>
              <a:t>HARVARD BUSINESS REVIEW.  DEC 2010</a:t>
            </a:r>
            <a:endParaRPr lang="en-US" dirty="0">
              <a:solidFill>
                <a:srgbClr val="FF0000"/>
              </a:solidFill>
            </a:endParaRPr>
          </a:p>
        </p:txBody>
      </p:sp>
      <p:pic>
        <p:nvPicPr>
          <p:cNvPr id="6" name="Snagit_PPT65" descr="PPT65.png"/>
          <p:cNvPicPr>
            <a:picLocks noChangeAspect="1"/>
          </p:cNvPicPr>
          <p:nvPr/>
        </p:nvPicPr>
        <p:blipFill>
          <a:blip r:embed="rId3" cstate="print"/>
          <a:stretch>
            <a:fillRect/>
          </a:stretch>
        </p:blipFill>
        <p:spPr>
          <a:xfrm>
            <a:off x="990600" y="1981200"/>
            <a:ext cx="6590477" cy="1400000"/>
          </a:xfrm>
          <a:prstGeom prst="rect">
            <a:avLst/>
          </a:prstGeom>
        </p:spPr>
      </p:pic>
      <p:pic>
        <p:nvPicPr>
          <p:cNvPr id="7" name="Snagit_PPT66" descr="PPT66.png"/>
          <p:cNvPicPr>
            <a:picLocks noChangeAspect="1"/>
          </p:cNvPicPr>
          <p:nvPr/>
        </p:nvPicPr>
        <p:blipFill>
          <a:blip r:embed="rId4" cstate="print"/>
          <a:stretch>
            <a:fillRect/>
          </a:stretch>
        </p:blipFill>
        <p:spPr>
          <a:xfrm>
            <a:off x="2819400" y="3581399"/>
            <a:ext cx="3429000" cy="316967"/>
          </a:xfrm>
          <a:prstGeom prst="rect">
            <a:avLst/>
          </a:prstGeom>
        </p:spPr>
      </p:pic>
      <p:pic>
        <p:nvPicPr>
          <p:cNvPr id="8" name="Snagit_PPT67" descr="PPT67.png"/>
          <p:cNvPicPr>
            <a:picLocks noChangeAspect="1"/>
          </p:cNvPicPr>
          <p:nvPr/>
        </p:nvPicPr>
        <p:blipFill>
          <a:blip r:embed="rId5" cstate="print"/>
          <a:stretch>
            <a:fillRect/>
          </a:stretch>
        </p:blipFill>
        <p:spPr>
          <a:xfrm>
            <a:off x="2819401" y="3886200"/>
            <a:ext cx="3429000" cy="10761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105400"/>
          </a:xfrm>
        </p:spPr>
        <p:txBody>
          <a:bodyPr anchor="t"/>
          <a:lstStyle/>
          <a:p>
            <a:pPr algn="ctr">
              <a:buNone/>
            </a:pPr>
            <a:r>
              <a:rPr lang="en-US" sz="3600" dirty="0" smtClean="0">
                <a:solidFill>
                  <a:srgbClr val="FFC000"/>
                </a:solidFill>
              </a:rPr>
              <a:t>Does chemically changing the circuits in the brain qualify as making “one flesh” (body)?</a:t>
            </a:r>
          </a:p>
          <a:p>
            <a:pPr algn="ctr">
              <a:buNone/>
            </a:pPr>
            <a:endParaRPr lang="en-US" sz="3600" dirty="0" smtClean="0">
              <a:solidFill>
                <a:srgbClr val="FFC000"/>
              </a:solidFill>
            </a:endParaRPr>
          </a:p>
          <a:p>
            <a:pPr algn="ctr">
              <a:buNone/>
            </a:pPr>
            <a:endParaRPr lang="en-US" sz="3600" dirty="0" smtClean="0">
              <a:solidFill>
                <a:srgbClr val="FFC000"/>
              </a:solidFill>
            </a:endParaRPr>
          </a:p>
          <a:p>
            <a:pPr algn="ctr">
              <a:buNone/>
            </a:pPr>
            <a:r>
              <a:rPr lang="en-US" sz="4000" b="1" dirty="0" smtClean="0">
                <a:solidFill>
                  <a:srgbClr val="FFFF00"/>
                </a:solidFill>
              </a:rPr>
              <a:t>microRNA’s</a:t>
            </a: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0" descr="PPT20.png"/>
          <p:cNvPicPr>
            <a:picLocks noGrp="1" noChangeAspect="1"/>
          </p:cNvPicPr>
          <p:nvPr>
            <p:ph idx="1"/>
          </p:nvPr>
        </p:nvPicPr>
        <p:blipFill>
          <a:blip r:embed="rId2" cstate="print"/>
          <a:stretch>
            <a:fillRect/>
          </a:stretch>
        </p:blipFill>
        <p:spPr>
          <a:xfrm>
            <a:off x="2057400" y="51163"/>
            <a:ext cx="5638800" cy="6806838"/>
          </a:xfrm>
        </p:spPr>
      </p:pic>
      <p:sp>
        <p:nvSpPr>
          <p:cNvPr id="5" name="TextBox 4"/>
          <p:cNvSpPr txBox="1"/>
          <p:nvPr/>
        </p:nvSpPr>
        <p:spPr>
          <a:xfrm>
            <a:off x="304800" y="5410200"/>
            <a:ext cx="1447800" cy="1200329"/>
          </a:xfrm>
          <a:prstGeom prst="rect">
            <a:avLst/>
          </a:prstGeom>
          <a:noFill/>
        </p:spPr>
        <p:txBody>
          <a:bodyPr wrap="square" rtlCol="0">
            <a:spAutoFit/>
          </a:bodyPr>
          <a:lstStyle/>
          <a:p>
            <a:r>
              <a:rPr lang="sv-SE" dirty="0" smtClean="0">
                <a:solidFill>
                  <a:srgbClr val="FF0000"/>
                </a:solidFill>
              </a:rPr>
              <a:t>Annu. Rev. Cell Dev. Biol. 2007. 23:175–205</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endParaRPr lang="en-US" dirty="0"/>
          </a:p>
        </p:txBody>
      </p:sp>
      <p:pic>
        <p:nvPicPr>
          <p:cNvPr id="4" name="Snagit_PPT29" descr="PPT29.png"/>
          <p:cNvPicPr>
            <a:picLocks noGrp="1" noChangeAspect="1"/>
          </p:cNvPicPr>
          <p:nvPr>
            <p:ph idx="1"/>
          </p:nvPr>
        </p:nvPicPr>
        <p:blipFill>
          <a:blip r:embed="rId2" cstate="print"/>
          <a:stretch>
            <a:fillRect/>
          </a:stretch>
        </p:blipFill>
        <p:spPr>
          <a:xfrm>
            <a:off x="1295400" y="228600"/>
            <a:ext cx="6705600" cy="3946260"/>
          </a:xfrm>
        </p:spPr>
      </p:pic>
      <p:sp>
        <p:nvSpPr>
          <p:cNvPr id="6" name="TextBox 5"/>
          <p:cNvSpPr txBox="1"/>
          <p:nvPr/>
        </p:nvSpPr>
        <p:spPr>
          <a:xfrm>
            <a:off x="1676400" y="5715000"/>
            <a:ext cx="5181600" cy="369332"/>
          </a:xfrm>
          <a:prstGeom prst="rect">
            <a:avLst/>
          </a:prstGeom>
          <a:noFill/>
        </p:spPr>
        <p:txBody>
          <a:bodyPr wrap="square" rtlCol="0">
            <a:spAutoFit/>
          </a:bodyPr>
          <a:lstStyle/>
          <a:p>
            <a:r>
              <a:rPr lang="en-US" dirty="0" smtClean="0">
                <a:solidFill>
                  <a:srgbClr val="FF0000"/>
                </a:solidFill>
              </a:rPr>
              <a:t>NATURE REVIEWS | </a:t>
            </a:r>
            <a:r>
              <a:rPr lang="en-US" b="1" dirty="0" smtClean="0">
                <a:solidFill>
                  <a:srgbClr val="FF0000"/>
                </a:solidFill>
              </a:rPr>
              <a:t>genetics  Vol. 9 | Nov. 2008 | 831</a:t>
            </a:r>
            <a:endParaRPr lang="en-US" dirty="0">
              <a:solidFill>
                <a:srgbClr val="FF0000"/>
              </a:solidFill>
            </a:endParaRPr>
          </a:p>
        </p:txBody>
      </p:sp>
      <p:sp>
        <p:nvSpPr>
          <p:cNvPr id="7" name="TextBox 6"/>
          <p:cNvSpPr txBox="1"/>
          <p:nvPr/>
        </p:nvSpPr>
        <p:spPr>
          <a:xfrm>
            <a:off x="2514600" y="4724400"/>
            <a:ext cx="4191000" cy="369332"/>
          </a:xfrm>
          <a:prstGeom prst="rect">
            <a:avLst/>
          </a:prstGeom>
          <a:noFill/>
        </p:spPr>
        <p:txBody>
          <a:bodyPr wrap="square" rtlCol="0">
            <a:spAutoFit/>
          </a:bodyPr>
          <a:lstStyle/>
          <a:p>
            <a:pPr algn="ctr"/>
            <a:r>
              <a:rPr lang="en-US" dirty="0" err="1" smtClean="0">
                <a:solidFill>
                  <a:srgbClr val="FFFF00"/>
                </a:solidFill>
              </a:rPr>
              <a:t>miRNAs</a:t>
            </a:r>
            <a:r>
              <a:rPr lang="en-US" dirty="0" smtClean="0">
                <a:solidFill>
                  <a:srgbClr val="FFFF00"/>
                </a:solidFill>
              </a:rPr>
              <a:t> as reversible regulators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0" descr="PPT30.png"/>
          <p:cNvPicPr>
            <a:picLocks noGrp="1" noChangeAspect="1"/>
          </p:cNvPicPr>
          <p:nvPr>
            <p:ph idx="1"/>
          </p:nvPr>
        </p:nvPicPr>
        <p:blipFill>
          <a:blip r:embed="rId2" cstate="print"/>
          <a:stretch>
            <a:fillRect/>
          </a:stretch>
        </p:blipFill>
        <p:spPr>
          <a:xfrm>
            <a:off x="304800" y="762000"/>
            <a:ext cx="8506635" cy="2590800"/>
          </a:xfrm>
        </p:spPr>
      </p:pic>
      <p:sp>
        <p:nvSpPr>
          <p:cNvPr id="5" name="TextBox 4"/>
          <p:cNvSpPr txBox="1"/>
          <p:nvPr/>
        </p:nvSpPr>
        <p:spPr>
          <a:xfrm>
            <a:off x="762000" y="6172200"/>
            <a:ext cx="7772400" cy="369332"/>
          </a:xfrm>
          <a:prstGeom prst="rect">
            <a:avLst/>
          </a:prstGeom>
          <a:noFill/>
        </p:spPr>
        <p:txBody>
          <a:bodyPr wrap="square" rtlCol="0">
            <a:spAutoFit/>
          </a:bodyPr>
          <a:lstStyle/>
          <a:p>
            <a:r>
              <a:rPr lang="en-US" dirty="0" smtClean="0">
                <a:solidFill>
                  <a:srgbClr val="FF0000"/>
                </a:solidFill>
              </a:rPr>
              <a:t>Biochemical and Biophysical Research Communications 396 (2010) 528–533</a:t>
            </a:r>
            <a:endParaRPr lang="en-US" dirty="0">
              <a:solidFill>
                <a:srgbClr val="FF0000"/>
              </a:solidFill>
            </a:endParaRPr>
          </a:p>
        </p:txBody>
      </p:sp>
      <p:pic>
        <p:nvPicPr>
          <p:cNvPr id="6" name="Snagit_PPT32" descr="PPT32.png"/>
          <p:cNvPicPr>
            <a:picLocks noChangeAspect="1"/>
          </p:cNvPicPr>
          <p:nvPr/>
        </p:nvPicPr>
        <p:blipFill>
          <a:blip r:embed="rId3" cstate="print"/>
          <a:stretch>
            <a:fillRect/>
          </a:stretch>
        </p:blipFill>
        <p:spPr>
          <a:xfrm>
            <a:off x="49805" y="3733800"/>
            <a:ext cx="9094195"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4" descr="PPT34.png"/>
          <p:cNvPicPr>
            <a:picLocks noGrp="1" noChangeAspect="1"/>
          </p:cNvPicPr>
          <p:nvPr>
            <p:ph idx="1"/>
          </p:nvPr>
        </p:nvPicPr>
        <p:blipFill>
          <a:blip r:embed="rId2" cstate="print"/>
          <a:stretch>
            <a:fillRect/>
          </a:stretch>
        </p:blipFill>
        <p:spPr>
          <a:xfrm>
            <a:off x="381000" y="304800"/>
            <a:ext cx="8342858" cy="1990476"/>
          </a:xfrm>
        </p:spPr>
      </p:pic>
      <p:pic>
        <p:nvPicPr>
          <p:cNvPr id="5" name="Snagit_PPT36" descr="PPT36.png"/>
          <p:cNvPicPr>
            <a:picLocks noChangeAspect="1"/>
          </p:cNvPicPr>
          <p:nvPr/>
        </p:nvPicPr>
        <p:blipFill>
          <a:blip r:embed="rId3" cstate="print"/>
          <a:stretch>
            <a:fillRect/>
          </a:stretch>
        </p:blipFill>
        <p:spPr>
          <a:xfrm>
            <a:off x="2667000" y="2287117"/>
            <a:ext cx="3581400" cy="457088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8" descr="PPT38.png"/>
          <p:cNvPicPr>
            <a:picLocks noGrp="1" noChangeAspect="1"/>
          </p:cNvPicPr>
          <p:nvPr>
            <p:ph idx="1"/>
          </p:nvPr>
        </p:nvPicPr>
        <p:blipFill>
          <a:blip r:embed="rId2" cstate="print"/>
          <a:stretch>
            <a:fillRect/>
          </a:stretch>
        </p:blipFill>
        <p:spPr>
          <a:xfrm>
            <a:off x="990600" y="0"/>
            <a:ext cx="7193485" cy="6228505"/>
          </a:xfrm>
        </p:spPr>
      </p:pic>
      <p:sp>
        <p:nvSpPr>
          <p:cNvPr id="5" name="TextBox 4"/>
          <p:cNvSpPr txBox="1"/>
          <p:nvPr/>
        </p:nvSpPr>
        <p:spPr>
          <a:xfrm>
            <a:off x="533400" y="6248400"/>
            <a:ext cx="7848600" cy="369332"/>
          </a:xfrm>
          <a:prstGeom prst="rect">
            <a:avLst/>
          </a:prstGeom>
          <a:noFill/>
        </p:spPr>
        <p:txBody>
          <a:bodyPr wrap="square" rtlCol="0">
            <a:spAutoFit/>
          </a:bodyPr>
          <a:lstStyle/>
          <a:p>
            <a:pPr algn="ctr"/>
            <a:r>
              <a:rPr lang="en-US" dirty="0" smtClean="0">
                <a:solidFill>
                  <a:srgbClr val="FF0000"/>
                </a:solidFill>
              </a:rPr>
              <a:t>NATURE REVIEWS | </a:t>
            </a:r>
            <a:r>
              <a:rPr lang="en-US" b="1" dirty="0" smtClean="0">
                <a:solidFill>
                  <a:srgbClr val="FF0000"/>
                </a:solidFill>
              </a:rPr>
              <a:t>GENETICS VOLUME 12 | MARCH 2011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B3" descr="PPTB3.png"/>
          <p:cNvPicPr>
            <a:picLocks noGrp="1" noChangeAspect="1"/>
          </p:cNvPicPr>
          <p:nvPr>
            <p:ph idx="1"/>
          </p:nvPr>
        </p:nvPicPr>
        <p:blipFill>
          <a:blip r:embed="rId2" cstate="print"/>
          <a:stretch>
            <a:fillRect/>
          </a:stretch>
        </p:blipFill>
        <p:spPr>
          <a:xfrm>
            <a:off x="0" y="304800"/>
            <a:ext cx="9171429" cy="1761905"/>
          </a:xfrm>
        </p:spPr>
      </p:pic>
      <p:sp>
        <p:nvSpPr>
          <p:cNvPr id="5" name="TextBox 4"/>
          <p:cNvSpPr txBox="1"/>
          <p:nvPr/>
        </p:nvSpPr>
        <p:spPr>
          <a:xfrm>
            <a:off x="1066800" y="6248400"/>
            <a:ext cx="7086600" cy="369332"/>
          </a:xfrm>
          <a:prstGeom prst="rect">
            <a:avLst/>
          </a:prstGeom>
          <a:noFill/>
        </p:spPr>
        <p:txBody>
          <a:bodyPr wrap="square" rtlCol="0">
            <a:spAutoFit/>
          </a:bodyPr>
          <a:lstStyle/>
          <a:p>
            <a:pPr algn="ctr"/>
            <a:r>
              <a:rPr lang="en-US" dirty="0" smtClean="0">
                <a:solidFill>
                  <a:srgbClr val="FFFF00"/>
                </a:solidFill>
              </a:rPr>
              <a:t>Current Opinion in Genetics &amp; Development 2011, 21:1–7</a:t>
            </a:r>
            <a:endParaRPr lang="en-US" dirty="0">
              <a:solidFill>
                <a:srgbClr val="FFFF00"/>
              </a:solidFill>
            </a:endParaRPr>
          </a:p>
        </p:txBody>
      </p:sp>
      <p:pic>
        <p:nvPicPr>
          <p:cNvPr id="6" name="Snagit_PPTB5" descr="PPTB5.png"/>
          <p:cNvPicPr>
            <a:picLocks noChangeAspect="1"/>
          </p:cNvPicPr>
          <p:nvPr/>
        </p:nvPicPr>
        <p:blipFill>
          <a:blip r:embed="rId3" cstate="print"/>
          <a:stretch>
            <a:fillRect/>
          </a:stretch>
        </p:blipFill>
        <p:spPr>
          <a:xfrm>
            <a:off x="1676400" y="2209800"/>
            <a:ext cx="5352381" cy="378095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4983163"/>
          </a:xfrm>
        </p:spPr>
        <p:txBody>
          <a:bodyPr anchor="ctr"/>
          <a:lstStyle/>
          <a:p>
            <a:pPr>
              <a:buNone/>
            </a:pPr>
            <a:r>
              <a:rPr lang="en-US" dirty="0" smtClean="0">
                <a:solidFill>
                  <a:srgbClr val="FFFF00"/>
                </a:solidFill>
              </a:rPr>
              <a:t>She was not tempted to believe in a different God, make an idol, tell an untruth, or even covet something….because none of these would have tempted her in the slightest!  Why?  Because she did not have the circuitry that connect those “behaviors” to her “reward center.”  (nucleus acumens)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B7" descr="PPTB7.png"/>
          <p:cNvPicPr>
            <a:picLocks noGrp="1" noChangeAspect="1"/>
          </p:cNvPicPr>
          <p:nvPr>
            <p:ph idx="1"/>
          </p:nvPr>
        </p:nvPicPr>
        <p:blipFill>
          <a:blip r:embed="rId2" cstate="print"/>
          <a:stretch>
            <a:fillRect/>
          </a:stretch>
        </p:blipFill>
        <p:spPr>
          <a:xfrm>
            <a:off x="0" y="685800"/>
            <a:ext cx="9144000" cy="5339162"/>
          </a:xfrm>
        </p:spPr>
      </p:pic>
      <p:sp>
        <p:nvSpPr>
          <p:cNvPr id="4" name="TextBox 3"/>
          <p:cNvSpPr txBox="1"/>
          <p:nvPr/>
        </p:nvSpPr>
        <p:spPr>
          <a:xfrm>
            <a:off x="1066800" y="6324600"/>
            <a:ext cx="6781800" cy="369332"/>
          </a:xfrm>
          <a:prstGeom prst="rect">
            <a:avLst/>
          </a:prstGeom>
          <a:noFill/>
        </p:spPr>
        <p:txBody>
          <a:bodyPr wrap="square" rtlCol="0">
            <a:spAutoFit/>
          </a:bodyPr>
          <a:lstStyle/>
          <a:p>
            <a:pPr algn="ctr"/>
            <a:r>
              <a:rPr lang="en-US" dirty="0" smtClean="0">
                <a:solidFill>
                  <a:srgbClr val="FFFF00"/>
                </a:solidFill>
              </a:rPr>
              <a:t>Morgan and Bale- Biology of Sex Differences 2012, 3:22</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163762"/>
          </a:xfrm>
        </p:spPr>
        <p:txBody>
          <a:bodyPr/>
          <a:lstStyle/>
          <a:p>
            <a:r>
              <a:rPr lang="en-US" dirty="0" smtClean="0">
                <a:solidFill>
                  <a:srgbClr val="FFC000"/>
                </a:solidFill>
              </a:rPr>
              <a:t>microRNA exchange = “one flesh”?</a:t>
            </a:r>
            <a:endParaRPr lang="en-US" dirty="0">
              <a:solidFill>
                <a:srgbClr val="FFC000"/>
              </a:solidFill>
            </a:endParaRPr>
          </a:p>
        </p:txBody>
      </p:sp>
      <p:sp>
        <p:nvSpPr>
          <p:cNvPr id="3" name="Content Placeholder 2"/>
          <p:cNvSpPr>
            <a:spLocks noGrp="1"/>
          </p:cNvSpPr>
          <p:nvPr>
            <p:ph idx="1"/>
          </p:nvPr>
        </p:nvSpPr>
        <p:spPr>
          <a:xfrm>
            <a:off x="304800" y="3962400"/>
            <a:ext cx="8229600" cy="2590800"/>
          </a:xfrm>
        </p:spPr>
        <p:txBody>
          <a:bodyPr>
            <a:normAutofit/>
          </a:bodyPr>
          <a:lstStyle/>
          <a:p>
            <a:pPr algn="ctr">
              <a:buNone/>
            </a:pPr>
            <a:r>
              <a:rPr lang="en-US" sz="4000" dirty="0" smtClean="0">
                <a:solidFill>
                  <a:srgbClr val="FFFF00"/>
                </a:solidFill>
              </a:rPr>
              <a:t>Yes!</a:t>
            </a: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019800"/>
          </a:xfrm>
        </p:spPr>
        <p:txBody>
          <a:bodyPr anchor="ctr">
            <a:normAutofit/>
          </a:bodyPr>
          <a:lstStyle/>
          <a:p>
            <a:pPr>
              <a:buNone/>
            </a:pPr>
            <a:r>
              <a:rPr lang="en-US" sz="2400" dirty="0" smtClean="0">
                <a:solidFill>
                  <a:srgbClr val="FFFF00"/>
                </a:solidFill>
              </a:rPr>
              <a:t>Know you not that your bodies are the members of Christ? shall I then take the members of Christ, and make them the members of an harlot? God forbid.</a:t>
            </a:r>
          </a:p>
          <a:p>
            <a:pPr>
              <a:buNone/>
            </a:pPr>
            <a:r>
              <a:rPr lang="en-US" sz="2400" u="sng" dirty="0" smtClean="0">
                <a:solidFill>
                  <a:srgbClr val="FFFF00"/>
                </a:solidFill>
              </a:rPr>
              <a:t>What? know you not that he which is joined to an harlot is one body? for two, said he, shall be one flesh</a:t>
            </a:r>
            <a:r>
              <a:rPr lang="en-US" sz="2400" dirty="0" smtClean="0">
                <a:solidFill>
                  <a:srgbClr val="FFFF00"/>
                </a:solidFill>
              </a:rPr>
              <a:t>.</a:t>
            </a:r>
          </a:p>
          <a:p>
            <a:pPr>
              <a:buNone/>
            </a:pPr>
            <a:r>
              <a:rPr lang="en-US" sz="2400" dirty="0" smtClean="0">
                <a:solidFill>
                  <a:srgbClr val="FFFF00"/>
                </a:solidFill>
              </a:rPr>
              <a:t>But he that is joined to the Lord is one spirit.</a:t>
            </a:r>
          </a:p>
          <a:p>
            <a:pPr>
              <a:buNone/>
            </a:pPr>
            <a:r>
              <a:rPr lang="en-US" sz="2400" u="sng" dirty="0" smtClean="0">
                <a:solidFill>
                  <a:srgbClr val="FFFF00"/>
                </a:solidFill>
              </a:rPr>
              <a:t>Flee fornication. Every sin that a man does is without the body; but he that commits fornication sins against his own body.</a:t>
            </a:r>
            <a:endParaRPr lang="en-US" sz="2400" dirty="0" smtClean="0">
              <a:solidFill>
                <a:srgbClr val="FFFF00"/>
              </a:solidFill>
            </a:endParaRPr>
          </a:p>
          <a:p>
            <a:pPr>
              <a:buNone/>
            </a:pPr>
            <a:r>
              <a:rPr lang="en-US" sz="2400" dirty="0" smtClean="0">
                <a:solidFill>
                  <a:srgbClr val="FFFF00"/>
                </a:solidFill>
              </a:rPr>
              <a:t>What? know you not that your body is the temple of the Holy Ghost which is in you, which you have of God, and you are not your own?</a:t>
            </a:r>
          </a:p>
          <a:p>
            <a:pPr>
              <a:buNone/>
            </a:pPr>
            <a:r>
              <a:rPr lang="en-US" sz="2400" dirty="0" smtClean="0">
                <a:solidFill>
                  <a:srgbClr val="FFFF00"/>
                </a:solidFill>
              </a:rPr>
              <a:t>For you are bought with a price: therefore glorify God in your body, and in your spirit, which are God's. </a:t>
            </a:r>
          </a:p>
          <a:p>
            <a:pPr>
              <a:buNone/>
            </a:pPr>
            <a:r>
              <a:rPr lang="en-US" sz="2400" dirty="0" smtClean="0">
                <a:solidFill>
                  <a:srgbClr val="92D050"/>
                </a:solidFill>
              </a:rPr>
              <a:t>					(1 Corinthians 6:15-20 AKJV)</a:t>
            </a:r>
            <a:endParaRPr lang="en-US" sz="2400" dirty="0">
              <a:solidFill>
                <a:srgbClr val="92D05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Why The </a:t>
            </a:r>
            <a:r>
              <a:rPr lang="en-US" sz="3600" u="sng" dirty="0" smtClean="0">
                <a:solidFill>
                  <a:srgbClr val="FFC000"/>
                </a:solidFill>
              </a:rPr>
              <a:t>Seventh</a:t>
            </a:r>
            <a:r>
              <a:rPr lang="en-US" sz="3600" dirty="0" smtClean="0">
                <a:solidFill>
                  <a:srgbClr val="FFC000"/>
                </a:solidFill>
              </a:rPr>
              <a:t> Commandment?</a:t>
            </a:r>
            <a:endParaRPr lang="en-US" sz="3600" dirty="0"/>
          </a:p>
        </p:txBody>
      </p:sp>
      <p:sp>
        <p:nvSpPr>
          <p:cNvPr id="3" name="Content Placeholder 2"/>
          <p:cNvSpPr>
            <a:spLocks noGrp="1"/>
          </p:cNvSpPr>
          <p:nvPr>
            <p:ph idx="1"/>
          </p:nvPr>
        </p:nvSpPr>
        <p:spPr>
          <a:xfrm>
            <a:off x="457200" y="1981200"/>
            <a:ext cx="8229600" cy="4267200"/>
          </a:xfrm>
        </p:spPr>
        <p:txBody>
          <a:bodyPr anchor="t">
            <a:normAutofit/>
          </a:bodyPr>
          <a:lstStyle/>
          <a:p>
            <a:pPr lvl="0"/>
            <a:r>
              <a:rPr lang="en-US" sz="2800" dirty="0" smtClean="0">
                <a:solidFill>
                  <a:srgbClr val="FFFF00"/>
                </a:solidFill>
              </a:rPr>
              <a:t>Sex with a relative.  </a:t>
            </a:r>
            <a:r>
              <a:rPr lang="en-US" sz="2800" b="1" dirty="0" smtClean="0">
                <a:solidFill>
                  <a:srgbClr val="FFFF00"/>
                </a:solidFill>
              </a:rPr>
              <a:t>(genetic mutations and miRNA’s)</a:t>
            </a:r>
          </a:p>
          <a:p>
            <a:r>
              <a:rPr lang="en-US" sz="2800" dirty="0" smtClean="0">
                <a:solidFill>
                  <a:srgbClr val="FFFF00"/>
                </a:solidFill>
              </a:rPr>
              <a:t>Sex with sister-in-law/her daughter, step-daughter,  daughter-in-law,  neighbor’s wife—</a:t>
            </a:r>
            <a:r>
              <a:rPr lang="en-US" sz="2800" u="sng" dirty="0" smtClean="0">
                <a:solidFill>
                  <a:srgbClr val="FFFF00"/>
                </a:solidFill>
              </a:rPr>
              <a:t>no close genetic relationship, marriage not an issue  </a:t>
            </a:r>
            <a:r>
              <a:rPr lang="en-US" sz="2800" b="1" dirty="0" smtClean="0">
                <a:solidFill>
                  <a:srgbClr val="FFFF00"/>
                </a:solidFill>
              </a:rPr>
              <a:t>(miRNA’s)</a:t>
            </a:r>
          </a:p>
          <a:p>
            <a:pPr lvl="0"/>
            <a:r>
              <a:rPr lang="en-US" sz="2800" dirty="0" smtClean="0">
                <a:solidFill>
                  <a:srgbClr val="FFFF00"/>
                </a:solidFill>
              </a:rPr>
              <a:t>Bestiality.</a:t>
            </a:r>
            <a:r>
              <a:rPr lang="en-US" sz="2800" b="1" dirty="0" smtClean="0">
                <a:solidFill>
                  <a:srgbClr val="FFFF00"/>
                </a:solidFill>
              </a:rPr>
              <a:t> (miRNA’s)</a:t>
            </a:r>
          </a:p>
          <a:p>
            <a:r>
              <a:rPr lang="en-US" sz="2800" dirty="0" smtClean="0">
                <a:solidFill>
                  <a:srgbClr val="FFFF00"/>
                </a:solidFill>
              </a:rPr>
              <a:t>Same-sex </a:t>
            </a:r>
            <a:r>
              <a:rPr lang="en-US" sz="2800" b="1" dirty="0" smtClean="0">
                <a:solidFill>
                  <a:srgbClr val="FFFF00"/>
                </a:solidFill>
              </a:rPr>
              <a:t>(miRNA’s)</a:t>
            </a:r>
          </a:p>
          <a:p>
            <a:pPr lvl="0"/>
            <a:r>
              <a:rPr lang="en-US" sz="2800" dirty="0" smtClean="0">
                <a:solidFill>
                  <a:srgbClr val="FFFF00"/>
                </a:solidFill>
              </a:rPr>
              <a:t>Sex with menstruating women . </a:t>
            </a:r>
            <a:r>
              <a:rPr lang="en-US" sz="2800" b="1" dirty="0" smtClean="0">
                <a:solidFill>
                  <a:srgbClr val="FFFF00"/>
                </a:solidFill>
              </a:rPr>
              <a:t>(miRNA’s and STD)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782762"/>
          </a:xfrm>
        </p:spPr>
        <p:txBody>
          <a:bodyPr>
            <a:normAutofit/>
          </a:bodyPr>
          <a:lstStyle/>
          <a:p>
            <a:r>
              <a:rPr lang="en-US" sz="4000" b="1" dirty="0" smtClean="0">
                <a:solidFill>
                  <a:srgbClr val="FFC000"/>
                </a:solidFill>
              </a:rPr>
              <a:t>Information Theory and the Seventh Commandment</a:t>
            </a:r>
            <a:endParaRPr lang="en-US" sz="4000" dirty="0"/>
          </a:p>
        </p:txBody>
      </p:sp>
      <p:sp>
        <p:nvSpPr>
          <p:cNvPr id="3" name="Content Placeholder 2"/>
          <p:cNvSpPr>
            <a:spLocks noGrp="1"/>
          </p:cNvSpPr>
          <p:nvPr>
            <p:ph idx="1"/>
          </p:nvPr>
        </p:nvSpPr>
        <p:spPr>
          <a:xfrm>
            <a:off x="457200" y="1981200"/>
            <a:ext cx="8229600" cy="4525963"/>
          </a:xfrm>
        </p:spPr>
        <p:txBody>
          <a:bodyPr anchor="ctr"/>
          <a:lstStyle/>
          <a:p>
            <a:pPr algn="ctr">
              <a:buNone/>
            </a:pPr>
            <a:r>
              <a:rPr lang="en-US" dirty="0" smtClean="0">
                <a:solidFill>
                  <a:srgbClr val="FFFF00"/>
                </a:solidFill>
              </a:rPr>
              <a:t>Children</a:t>
            </a:r>
          </a:p>
          <a:p>
            <a:pPr algn="ctr">
              <a:buNone/>
            </a:pPr>
            <a:r>
              <a:rPr lang="en-US" dirty="0" smtClean="0">
                <a:solidFill>
                  <a:srgbClr val="FFFF00"/>
                </a:solidFill>
              </a:rPr>
              <a:t>One Flesh</a:t>
            </a:r>
          </a:p>
          <a:p>
            <a:pPr algn="ctr">
              <a:buNone/>
            </a:pPr>
            <a:r>
              <a:rPr lang="en-US" dirty="0" smtClean="0">
                <a:solidFill>
                  <a:srgbClr val="FFFF00"/>
                </a:solidFill>
              </a:rPr>
              <a:t>Physical Intimacy</a:t>
            </a:r>
          </a:p>
          <a:p>
            <a:pPr algn="ctr">
              <a:buNone/>
            </a:pPr>
            <a:r>
              <a:rPr lang="en-US" dirty="0" smtClean="0">
                <a:solidFill>
                  <a:srgbClr val="FFFF00"/>
                </a:solidFill>
              </a:rPr>
              <a:t>Mental Intimacy</a:t>
            </a:r>
          </a:p>
          <a:p>
            <a:pPr algn="ctr">
              <a:buNone/>
            </a:pPr>
            <a:r>
              <a:rPr lang="en-US" dirty="0" smtClean="0">
                <a:solidFill>
                  <a:srgbClr val="FFFF00"/>
                </a:solidFill>
              </a:rPr>
              <a:t>Friendship</a:t>
            </a:r>
          </a:p>
          <a:p>
            <a:pPr algn="ctr">
              <a:buNone/>
            </a:pPr>
            <a:r>
              <a:rPr lang="en-US" dirty="0" smtClean="0">
                <a:solidFill>
                  <a:srgbClr val="FFFF00"/>
                </a:solidFill>
              </a:rPr>
              <a:t>Acquaintance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324600"/>
          </a:xfrm>
        </p:spPr>
        <p:txBody>
          <a:bodyPr anchor="ctr">
            <a:normAutofit/>
          </a:bodyPr>
          <a:lstStyle/>
          <a:p>
            <a:pPr>
              <a:buNone/>
            </a:pPr>
            <a:r>
              <a:rPr lang="en-US" sz="2400" u="sng" dirty="0" smtClean="0">
                <a:solidFill>
                  <a:srgbClr val="FFFF00"/>
                </a:solidFill>
              </a:rPr>
              <a:t>Can two walk together, except they be agreed</a:t>
            </a:r>
            <a:r>
              <a:rPr lang="en-US" sz="2400" dirty="0" smtClean="0">
                <a:solidFill>
                  <a:srgbClr val="FFFF00"/>
                </a:solidFill>
              </a:rPr>
              <a:t>?</a:t>
            </a:r>
            <a:br>
              <a:rPr lang="en-US" sz="2400" dirty="0" smtClean="0">
                <a:solidFill>
                  <a:srgbClr val="FFFF00"/>
                </a:solidFill>
              </a:rPr>
            </a:br>
            <a:r>
              <a:rPr lang="en-US" sz="2400" dirty="0" smtClean="0">
                <a:solidFill>
                  <a:srgbClr val="FFFF00"/>
                </a:solidFill>
              </a:rPr>
              <a:t>						</a:t>
            </a:r>
            <a:r>
              <a:rPr lang="en-US" sz="2400" dirty="0" smtClean="0">
                <a:solidFill>
                  <a:srgbClr val="92D050"/>
                </a:solidFill>
              </a:rPr>
              <a:t>(Amos 3:3 AKJV)</a:t>
            </a:r>
          </a:p>
          <a:p>
            <a:pPr>
              <a:buNone/>
            </a:pPr>
            <a:r>
              <a:rPr lang="en-US" sz="2400" u="sng" dirty="0" smtClean="0">
                <a:solidFill>
                  <a:srgbClr val="FFFF00"/>
                </a:solidFill>
              </a:rPr>
              <a:t>Be you not unequally yoked together with unbelievers</a:t>
            </a:r>
            <a:r>
              <a:rPr lang="en-US" sz="2400" dirty="0" smtClean="0">
                <a:solidFill>
                  <a:srgbClr val="FFFF00"/>
                </a:solidFill>
              </a:rPr>
              <a:t>: for what fellowship has righteousness with unrighteousness? and what communion has light with darkness?</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400" dirty="0" smtClean="0">
                <a:solidFill>
                  <a:srgbClr val="FFFF00"/>
                </a:solidFill>
              </a:rPr>
              <a:t>And what concord has Christ with Belial? or what part has he that believes with an infidel?</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400" dirty="0" smtClean="0">
                <a:solidFill>
                  <a:srgbClr val="FFFF00"/>
                </a:solidFill>
              </a:rPr>
              <a:t>And what agreement has the temple of God with idols? for you are the temple of the living God; as God has said, I will dwell in them, and walk in them; and I will be their God, and they shall be my people.</a:t>
            </a:r>
            <a:br>
              <a:rPr lang="en-US" sz="2400" dirty="0" smtClean="0">
                <a:solidFill>
                  <a:srgbClr val="FFFF00"/>
                </a:solidFill>
              </a:rPr>
            </a:br>
            <a:r>
              <a:rPr lang="en-US" sz="2400" dirty="0" smtClean="0">
                <a:solidFill>
                  <a:srgbClr val="FFFF00"/>
                </a:solidFill>
              </a:rPr>
              <a:t>					</a:t>
            </a:r>
            <a:r>
              <a:rPr lang="en-US" sz="2400" dirty="0" smtClean="0">
                <a:solidFill>
                  <a:srgbClr val="92D050"/>
                </a:solidFill>
              </a:rPr>
              <a:t>(2 Cor. 6:14-16 AKJV)</a:t>
            </a:r>
            <a:endParaRPr lang="en-US" sz="24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35162"/>
          </a:xfrm>
        </p:spPr>
        <p:txBody>
          <a:bodyPr>
            <a:normAutofit/>
          </a:bodyPr>
          <a:lstStyle/>
          <a:p>
            <a:r>
              <a:rPr lang="en-US" sz="4000" dirty="0" smtClean="0">
                <a:solidFill>
                  <a:srgbClr val="FFC000"/>
                </a:solidFill>
              </a:rPr>
              <a:t>“Information” exchange the basis for our relationship with God?</a:t>
            </a:r>
            <a:endParaRPr lang="en-US" sz="4000" dirty="0">
              <a:solidFill>
                <a:srgbClr val="FFC000"/>
              </a:solidFill>
            </a:endParaRPr>
          </a:p>
        </p:txBody>
      </p:sp>
      <p:sp>
        <p:nvSpPr>
          <p:cNvPr id="3" name="Content Placeholder 2"/>
          <p:cNvSpPr>
            <a:spLocks noGrp="1"/>
          </p:cNvSpPr>
          <p:nvPr>
            <p:ph idx="1"/>
          </p:nvPr>
        </p:nvSpPr>
        <p:spPr>
          <a:xfrm>
            <a:off x="457200" y="1905000"/>
            <a:ext cx="8229600" cy="4648200"/>
          </a:xfrm>
        </p:spPr>
        <p:txBody>
          <a:bodyPr>
            <a:normAutofit/>
          </a:bodyPr>
          <a:lstStyle/>
          <a:p>
            <a:pPr>
              <a:buNone/>
            </a:pPr>
            <a:r>
              <a:rPr lang="en-US" sz="2800" dirty="0" smtClean="0">
                <a:solidFill>
                  <a:srgbClr val="FFFF00"/>
                </a:solidFill>
              </a:rPr>
              <a:t>For I am jealous over you with godly jealousy: for I have </a:t>
            </a:r>
            <a:r>
              <a:rPr lang="en-US" sz="2800" u="sng" dirty="0" smtClean="0">
                <a:solidFill>
                  <a:srgbClr val="FFFF00"/>
                </a:solidFill>
              </a:rPr>
              <a:t>espoused</a:t>
            </a:r>
            <a:r>
              <a:rPr lang="en-US" sz="2800" dirty="0" smtClean="0">
                <a:solidFill>
                  <a:srgbClr val="FFFF00"/>
                </a:solidFill>
              </a:rPr>
              <a:t> you to one husband, that I may present </a:t>
            </a:r>
            <a:r>
              <a:rPr lang="en-US" sz="2800" i="1" dirty="0" smtClean="0">
                <a:solidFill>
                  <a:srgbClr val="FFFF00"/>
                </a:solidFill>
              </a:rPr>
              <a:t>you as </a:t>
            </a:r>
            <a:r>
              <a:rPr lang="en-US" sz="2800" dirty="0" smtClean="0">
                <a:solidFill>
                  <a:srgbClr val="FFFF00"/>
                </a:solidFill>
              </a:rPr>
              <a:t>a chaste virgin to Christ.</a:t>
            </a:r>
            <a:r>
              <a:rPr lang="en-US" sz="2800" dirty="0" smtClean="0">
                <a:solidFill>
                  <a:srgbClr val="92D050"/>
                </a:solidFill>
              </a:rPr>
              <a:t>									(2 Cor 11:2 AKJV)</a:t>
            </a:r>
          </a:p>
          <a:p>
            <a:pPr>
              <a:buNone/>
            </a:pPr>
            <a:endParaRPr lang="en-US" sz="2800" dirty="0" smtClean="0">
              <a:solidFill>
                <a:srgbClr val="92D050"/>
              </a:solidFill>
            </a:endParaRPr>
          </a:p>
          <a:p>
            <a:pPr>
              <a:buNone/>
            </a:pPr>
            <a:r>
              <a:rPr lang="en-US" sz="2800" dirty="0" smtClean="0">
                <a:solidFill>
                  <a:srgbClr val="FFFF00"/>
                </a:solidFill>
              </a:rPr>
              <a:t>And I will </a:t>
            </a:r>
            <a:r>
              <a:rPr lang="en-US" sz="2800" u="sng" dirty="0" smtClean="0">
                <a:solidFill>
                  <a:srgbClr val="FFFF00"/>
                </a:solidFill>
              </a:rPr>
              <a:t>betroth</a:t>
            </a:r>
            <a:r>
              <a:rPr lang="en-US" sz="2800" dirty="0" smtClean="0">
                <a:solidFill>
                  <a:srgbClr val="FFFF00"/>
                </a:solidFill>
              </a:rPr>
              <a:t> you to me for ever; yes, I will betroth you to me in righteousness, and in judgment, and in loving kindness, and in mercies. I will even betroth you to me in faithfulness: and you shall know the LORD.				</a:t>
            </a:r>
            <a:r>
              <a:rPr lang="en-US" sz="2800" dirty="0" smtClean="0">
                <a:solidFill>
                  <a:srgbClr val="92D050"/>
                </a:solidFill>
              </a:rPr>
              <a:t>(Hosea 2:19-20 AKJV)</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4525963"/>
          </a:xfrm>
        </p:spPr>
        <p:txBody>
          <a:bodyPr anchor="ctr"/>
          <a:lstStyle/>
          <a:p>
            <a:pPr>
              <a:buNone/>
            </a:pPr>
            <a:r>
              <a:rPr lang="en-US" sz="3600" dirty="0" smtClean="0">
                <a:solidFill>
                  <a:srgbClr val="FF0000"/>
                </a:solidFill>
              </a:rPr>
              <a:t>And then will I profess to them</a:t>
            </a:r>
            <a:r>
              <a:rPr lang="en-US" sz="3600" u="sng" dirty="0" smtClean="0">
                <a:solidFill>
                  <a:srgbClr val="FF0000"/>
                </a:solidFill>
              </a:rPr>
              <a:t>, I never knew yo</a:t>
            </a:r>
            <a:r>
              <a:rPr lang="en-US" sz="3600" dirty="0" smtClean="0">
                <a:solidFill>
                  <a:srgbClr val="FF0000"/>
                </a:solidFill>
              </a:rPr>
              <a:t>u: depart from me, you that work iniquity.</a:t>
            </a:r>
          </a:p>
          <a:p>
            <a:pPr>
              <a:buNone/>
            </a:pPr>
            <a:r>
              <a:rPr lang="en-US" sz="3600" dirty="0" smtClean="0">
                <a:solidFill>
                  <a:srgbClr val="92D050"/>
                </a:solidFill>
              </a:rPr>
              <a:t>					(Matthew 7:23 AKJV)</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858962"/>
          </a:xfrm>
        </p:spPr>
        <p:txBody>
          <a:bodyPr>
            <a:normAutofit/>
          </a:bodyPr>
          <a:lstStyle/>
          <a:p>
            <a:r>
              <a:rPr lang="en-US" b="1" dirty="0" smtClean="0">
                <a:solidFill>
                  <a:srgbClr val="FFC000"/>
                </a:solidFill>
              </a:rPr>
              <a:t>FOURTH COMMANDMENT</a:t>
            </a:r>
            <a:endParaRPr lang="en-US" dirty="0"/>
          </a:p>
        </p:txBody>
      </p:sp>
      <p:sp>
        <p:nvSpPr>
          <p:cNvPr id="3" name="Content Placeholder 2"/>
          <p:cNvSpPr>
            <a:spLocks noGrp="1"/>
          </p:cNvSpPr>
          <p:nvPr>
            <p:ph idx="1"/>
          </p:nvPr>
        </p:nvSpPr>
        <p:spPr>
          <a:xfrm>
            <a:off x="381000" y="2819400"/>
            <a:ext cx="8229600" cy="3657600"/>
          </a:xfrm>
        </p:spPr>
        <p:txBody>
          <a:bodyPr/>
          <a:lstStyle/>
          <a:p>
            <a:r>
              <a:rPr lang="en-US" b="1" dirty="0" smtClean="0"/>
              <a:t> </a:t>
            </a:r>
            <a:endParaRPr lang="en-US" dirty="0" smtClean="0"/>
          </a:p>
          <a:p>
            <a:pPr algn="ctr">
              <a:buNone/>
            </a:pPr>
            <a:r>
              <a:rPr lang="en-US" sz="3600" b="1" dirty="0" smtClean="0">
                <a:solidFill>
                  <a:srgbClr val="FFFF00"/>
                </a:solidFill>
              </a:rPr>
              <a:t>THE SABBATH</a:t>
            </a:r>
            <a:endParaRPr lang="en-US" sz="3600"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905000"/>
          </a:xfrm>
        </p:spPr>
        <p:txBody>
          <a:bodyPr>
            <a:normAutofit/>
          </a:bodyPr>
          <a:lstStyle/>
          <a:p>
            <a:r>
              <a:rPr lang="en-US" b="1" dirty="0" smtClean="0">
                <a:solidFill>
                  <a:srgbClr val="FFC000"/>
                </a:solidFill>
              </a:rPr>
              <a:t>ARBITRARY?</a:t>
            </a:r>
            <a:r>
              <a:rPr lang="en-US" dirty="0" smtClean="0"/>
              <a:t/>
            </a:r>
            <a:br>
              <a:rPr lang="en-US" dirty="0" smtClean="0"/>
            </a:br>
            <a:endParaRPr lang="en-US" dirty="0"/>
          </a:p>
        </p:txBody>
      </p:sp>
      <p:sp>
        <p:nvSpPr>
          <p:cNvPr id="3" name="Content Placeholder 2"/>
          <p:cNvSpPr>
            <a:spLocks noGrp="1"/>
          </p:cNvSpPr>
          <p:nvPr>
            <p:ph idx="1"/>
          </p:nvPr>
        </p:nvSpPr>
        <p:spPr>
          <a:xfrm>
            <a:off x="457200" y="4191000"/>
            <a:ext cx="8229600" cy="1935163"/>
          </a:xfrm>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382000" cy="5440363"/>
          </a:xfrm>
        </p:spPr>
        <p:txBody>
          <a:bodyPr>
            <a:normAutofit/>
          </a:bodyPr>
          <a:lstStyle/>
          <a:p>
            <a:pPr>
              <a:buNone/>
            </a:pPr>
            <a:r>
              <a:rPr lang="en-US" sz="2400" dirty="0" smtClean="0">
                <a:solidFill>
                  <a:srgbClr val="FFFF00"/>
                </a:solidFill>
              </a:rPr>
              <a:t>The “upgrade” that Eve thought she was getting was the start of a catastrophic functional and structural change to her genome, resulting in the addition and loss of brain circuitry, among other things.</a:t>
            </a:r>
          </a:p>
          <a:p>
            <a:pPr>
              <a:buNone/>
            </a:pPr>
            <a:endParaRPr lang="en-US" sz="2400" dirty="0" smtClean="0">
              <a:solidFill>
                <a:srgbClr val="FFFF00"/>
              </a:solidFill>
            </a:endParaRPr>
          </a:p>
          <a:p>
            <a:pPr>
              <a:buNone/>
            </a:pPr>
            <a:r>
              <a:rPr lang="en-US" sz="2400" dirty="0" smtClean="0">
                <a:solidFill>
                  <a:srgbClr val="FFFF00"/>
                </a:solidFill>
              </a:rPr>
              <a:t>These changes resulted in a predisposition to “behaviors” she would never have imagined before -- much less acted out.</a:t>
            </a:r>
          </a:p>
          <a:p>
            <a:pPr>
              <a:buNone/>
            </a:pPr>
            <a:endParaRPr lang="en-US" sz="2400" dirty="0" smtClean="0">
              <a:solidFill>
                <a:srgbClr val="FFFF00"/>
              </a:solidFill>
            </a:endParaRPr>
          </a:p>
          <a:p>
            <a:pPr algn="ctr">
              <a:buNone/>
            </a:pPr>
            <a:r>
              <a:rPr lang="en-US" sz="3600" b="1" dirty="0" smtClean="0">
                <a:solidFill>
                  <a:srgbClr val="FFC000"/>
                </a:solidFill>
              </a:rPr>
              <a:t>These “behaviors” are identified in the Ten Commandments.</a:t>
            </a:r>
            <a:endParaRPr lang="en-US" sz="3600" dirty="0" smtClean="0">
              <a:solidFill>
                <a:srgbClr val="FFC000"/>
              </a:solidFill>
            </a:endParaRPr>
          </a:p>
          <a:p>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135563"/>
          </a:xfrm>
        </p:spPr>
        <p:txBody>
          <a:bodyPr/>
          <a:lstStyle/>
          <a:p>
            <a:pPr>
              <a:buNone/>
            </a:pPr>
            <a:r>
              <a:rPr lang="en-US" dirty="0" smtClean="0">
                <a:solidFill>
                  <a:srgbClr val="FFFF00"/>
                </a:solidFill>
              </a:rPr>
              <a:t>And on the seventh day God ended his work which he had made; and he rested on the seventh day from all his work which he had made. And God blessed the seventh day, and sanctified it: because that in it he had rested from all his work which God created and made.</a:t>
            </a:r>
          </a:p>
          <a:p>
            <a:pPr>
              <a:buNone/>
            </a:pPr>
            <a:r>
              <a:rPr lang="en-US" dirty="0" smtClean="0">
                <a:solidFill>
                  <a:srgbClr val="92D050"/>
                </a:solidFill>
              </a:rPr>
              <a:t>						(Genesis 2:2-3 AKJV)</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US" sz="4000" dirty="0" smtClean="0">
                <a:solidFill>
                  <a:srgbClr val="FFC000"/>
                </a:solidFill>
              </a:rPr>
              <a:t>Clearly, Sabbath was instituted in the very beginning -- before sin—it surely had crucial purpose in the creation.  </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2438400"/>
            <a:ext cx="8229600" cy="3687763"/>
          </a:xfrm>
        </p:spPr>
        <p:txBody>
          <a:bodyPr anchor="ctr"/>
          <a:lstStyle/>
          <a:p>
            <a:pPr algn="ctr">
              <a:buNone/>
            </a:pPr>
            <a:r>
              <a:rPr lang="en-US" dirty="0" smtClean="0">
                <a:solidFill>
                  <a:srgbClr val="FFFF00"/>
                </a:solidFill>
              </a:rPr>
              <a:t>A test of loyalty?</a:t>
            </a:r>
          </a:p>
          <a:p>
            <a:pPr algn="ctr">
              <a:buNone/>
            </a:pPr>
            <a:endParaRPr lang="en-US" dirty="0" smtClean="0">
              <a:solidFill>
                <a:srgbClr val="FFFF00"/>
              </a:solidFill>
            </a:endParaRPr>
          </a:p>
          <a:p>
            <a:pPr algn="ctr">
              <a:buNone/>
            </a:pPr>
            <a:r>
              <a:rPr lang="en-US" dirty="0" smtClean="0">
                <a:solidFill>
                  <a:srgbClr val="FFFF00"/>
                </a:solidFill>
              </a:rPr>
              <a:t>Role of the Tree of Knowledge/Good and Evil?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410200"/>
          </a:xfrm>
        </p:spPr>
        <p:txBody>
          <a:bodyPr>
            <a:normAutofit fontScale="92500" lnSpcReduction="10000"/>
          </a:bodyPr>
          <a:lstStyle/>
          <a:p>
            <a:pPr>
              <a:buNone/>
            </a:pPr>
            <a:r>
              <a:rPr lang="en-US" u="sng" dirty="0" smtClean="0">
                <a:solidFill>
                  <a:srgbClr val="FFFF00"/>
                </a:solidFill>
              </a:rPr>
              <a:t>Remember the Sabbath (</a:t>
            </a:r>
            <a:r>
              <a:rPr lang="en-US" dirty="0" smtClean="0">
                <a:solidFill>
                  <a:srgbClr val="FFFF00"/>
                </a:solidFill>
              </a:rPr>
              <a:t>to cease, desist, rest) </a:t>
            </a:r>
            <a:r>
              <a:rPr lang="en-US" u="sng" dirty="0" smtClean="0">
                <a:solidFill>
                  <a:srgbClr val="FFFF00"/>
                </a:solidFill>
              </a:rPr>
              <a:t> day</a:t>
            </a:r>
            <a:r>
              <a:rPr lang="en-US" dirty="0" smtClean="0">
                <a:solidFill>
                  <a:srgbClr val="FFFF00"/>
                </a:solidFill>
              </a:rPr>
              <a:t>, to keep it holy. Six days shall you labor, and do all your work: But the seventh day </a:t>
            </a:r>
            <a:r>
              <a:rPr lang="en-US" i="1" dirty="0" smtClean="0">
                <a:solidFill>
                  <a:srgbClr val="FFFF00"/>
                </a:solidFill>
              </a:rPr>
              <a:t>is</a:t>
            </a:r>
            <a:r>
              <a:rPr lang="en-US" dirty="0" smtClean="0">
                <a:solidFill>
                  <a:srgbClr val="FFFF00"/>
                </a:solidFill>
              </a:rPr>
              <a:t> the Sabbath of the LORD your God: </a:t>
            </a:r>
            <a:r>
              <a:rPr lang="en-US" i="1" dirty="0" smtClean="0">
                <a:solidFill>
                  <a:srgbClr val="FFFF00"/>
                </a:solidFill>
              </a:rPr>
              <a:t>in it</a:t>
            </a:r>
            <a:r>
              <a:rPr lang="en-US" dirty="0" smtClean="0">
                <a:solidFill>
                  <a:srgbClr val="FFFF00"/>
                </a:solidFill>
              </a:rPr>
              <a:t> you shall not do any work, you, nor your son, nor your daughter, your manservant, nor your maidservant, nor your cattle, nor your stranger that </a:t>
            </a:r>
            <a:r>
              <a:rPr lang="en-US" i="1" dirty="0" smtClean="0">
                <a:solidFill>
                  <a:srgbClr val="FFFF00"/>
                </a:solidFill>
              </a:rPr>
              <a:t>is</a:t>
            </a:r>
            <a:r>
              <a:rPr lang="en-US" dirty="0" smtClean="0">
                <a:solidFill>
                  <a:srgbClr val="FFFF00"/>
                </a:solidFill>
              </a:rPr>
              <a:t> within your gates: For </a:t>
            </a:r>
            <a:r>
              <a:rPr lang="en-US" i="1" dirty="0" smtClean="0">
                <a:solidFill>
                  <a:srgbClr val="FFFF00"/>
                </a:solidFill>
              </a:rPr>
              <a:t>in</a:t>
            </a:r>
            <a:r>
              <a:rPr lang="en-US" dirty="0" smtClean="0">
                <a:solidFill>
                  <a:srgbClr val="FFFF00"/>
                </a:solidFill>
              </a:rPr>
              <a:t> six days the LORD made heaven and earth, the sea, and all that in them </a:t>
            </a:r>
            <a:r>
              <a:rPr lang="en-US" i="1" dirty="0" smtClean="0">
                <a:solidFill>
                  <a:srgbClr val="FFFF00"/>
                </a:solidFill>
              </a:rPr>
              <a:t>is,</a:t>
            </a:r>
            <a:r>
              <a:rPr lang="en-US" dirty="0" smtClean="0">
                <a:solidFill>
                  <a:srgbClr val="FFFF00"/>
                </a:solidFill>
              </a:rPr>
              <a:t> and rested the seventh day: why the LORD blessed the Sabbath day, and hallowed it.</a:t>
            </a:r>
          </a:p>
          <a:p>
            <a:pPr>
              <a:buNone/>
            </a:pPr>
            <a:r>
              <a:rPr lang="en-US" dirty="0" smtClean="0">
                <a:solidFill>
                  <a:srgbClr val="92D050"/>
                </a:solidFill>
              </a:rPr>
              <a:t>						(Exodus 20:8-11 AKJV)</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dirty="0" smtClean="0">
                <a:solidFill>
                  <a:srgbClr val="FFC000"/>
                </a:solidFill>
              </a:rPr>
              <a:t>The Sabbath Expressly Coupled With Two Events</a:t>
            </a:r>
            <a:endParaRPr lang="en-US" dirty="0"/>
          </a:p>
        </p:txBody>
      </p:sp>
      <p:sp>
        <p:nvSpPr>
          <p:cNvPr id="3" name="Content Placeholder 2"/>
          <p:cNvSpPr>
            <a:spLocks noGrp="1"/>
          </p:cNvSpPr>
          <p:nvPr>
            <p:ph idx="1"/>
          </p:nvPr>
        </p:nvSpPr>
        <p:spPr>
          <a:xfrm>
            <a:off x="457200" y="2362200"/>
            <a:ext cx="8229600" cy="3763963"/>
          </a:xfrm>
        </p:spPr>
        <p:txBody>
          <a:bodyPr/>
          <a:lstStyle/>
          <a:p>
            <a:pPr lvl="0" algn="ctr">
              <a:buNone/>
            </a:pPr>
            <a:r>
              <a:rPr lang="en-US" sz="3600" dirty="0" smtClean="0">
                <a:solidFill>
                  <a:srgbClr val="FFFF00"/>
                </a:solidFill>
              </a:rPr>
              <a:t> Creation (Exodus 20:8-11)</a:t>
            </a:r>
          </a:p>
          <a:p>
            <a:pPr lvl="0" algn="ctr">
              <a:buNone/>
            </a:pPr>
            <a:endParaRPr lang="en-US" sz="3600" dirty="0" smtClean="0">
              <a:solidFill>
                <a:srgbClr val="FFFF00"/>
              </a:solidFill>
            </a:endParaRPr>
          </a:p>
          <a:p>
            <a:pPr algn="ctr">
              <a:buNone/>
            </a:pPr>
            <a:r>
              <a:rPr lang="en-US" sz="3600" dirty="0" smtClean="0">
                <a:solidFill>
                  <a:srgbClr val="FFFF00"/>
                </a:solidFill>
              </a:rPr>
              <a:t>Deliverance from Egypt (Deut 5:12-15)</a:t>
            </a:r>
          </a:p>
          <a:p>
            <a:pPr algn="ctr">
              <a:buNone/>
            </a:pPr>
            <a:endParaRPr lang="en-US" sz="3600" dirty="0" smtClean="0">
              <a:solidFill>
                <a:srgbClr val="FFFF00"/>
              </a:solidFill>
            </a:endParaRPr>
          </a:p>
          <a:p>
            <a:pPr algn="ctr">
              <a:buNone/>
            </a:pPr>
            <a:r>
              <a:rPr lang="en-US" sz="4000" dirty="0" smtClean="0">
                <a:solidFill>
                  <a:srgbClr val="FFC000"/>
                </a:solidFill>
              </a:rPr>
              <a:t>Why?</a:t>
            </a:r>
          </a:p>
          <a:p>
            <a:pPr lvl="0" algn="ctr">
              <a:buNone/>
            </a:pPr>
            <a:endParaRPr lang="en-US" sz="3600"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dirty="0" smtClean="0">
                <a:solidFill>
                  <a:srgbClr val="FFC000"/>
                </a:solidFill>
              </a:rPr>
              <a:t>Because the Sabbath was a “Jewish custom”? </a:t>
            </a:r>
            <a:endParaRPr lang="en-US" dirty="0">
              <a:solidFill>
                <a:srgbClr val="FFC000"/>
              </a:solidFill>
            </a:endParaRPr>
          </a:p>
        </p:txBody>
      </p:sp>
      <p:sp>
        <p:nvSpPr>
          <p:cNvPr id="3" name="Content Placeholder 2"/>
          <p:cNvSpPr>
            <a:spLocks noGrp="1"/>
          </p:cNvSpPr>
          <p:nvPr>
            <p:ph idx="1"/>
          </p:nvPr>
        </p:nvSpPr>
        <p:spPr>
          <a:xfrm>
            <a:off x="457200" y="2209800"/>
            <a:ext cx="8229600" cy="3840163"/>
          </a:xfrm>
        </p:spPr>
        <p:txBody>
          <a:bodyPr/>
          <a:lstStyle/>
          <a:p>
            <a:pPr algn="ctr">
              <a:buNone/>
            </a:pPr>
            <a:endParaRPr lang="en-US" dirty="0" smtClean="0">
              <a:solidFill>
                <a:srgbClr val="FFFF00"/>
              </a:solidFill>
            </a:endParaRPr>
          </a:p>
          <a:p>
            <a:pPr algn="ctr">
              <a:buNone/>
            </a:pPr>
            <a:r>
              <a:rPr lang="en-US" sz="4000" dirty="0" smtClean="0">
                <a:solidFill>
                  <a:srgbClr val="FFFF00"/>
                </a:solidFill>
              </a:rPr>
              <a:t>No!  Creation is important to all humanity, not just Jews.</a:t>
            </a:r>
          </a:p>
          <a:p>
            <a:pPr algn="ctr">
              <a:buNone/>
            </a:pP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sz="4000" b="1" dirty="0" smtClean="0">
                <a:solidFill>
                  <a:srgbClr val="FFC000"/>
                </a:solidFill>
              </a:rPr>
              <a:t>INFORMATION THEORY AND THE SABBATH</a:t>
            </a:r>
            <a:endParaRPr lang="en-US" dirty="0"/>
          </a:p>
        </p:txBody>
      </p:sp>
      <p:sp>
        <p:nvSpPr>
          <p:cNvPr id="3" name="Content Placeholder 2"/>
          <p:cNvSpPr>
            <a:spLocks noGrp="1"/>
          </p:cNvSpPr>
          <p:nvPr>
            <p:ph idx="1"/>
          </p:nvPr>
        </p:nvSpPr>
        <p:spPr>
          <a:xfrm>
            <a:off x="457200" y="1981200"/>
            <a:ext cx="8229600" cy="4343400"/>
          </a:xfrm>
        </p:spPr>
        <p:txBody>
          <a:bodyPr>
            <a:normAutofit/>
          </a:bodyPr>
          <a:lstStyle/>
          <a:p>
            <a:pPr>
              <a:buNone/>
            </a:pPr>
            <a:r>
              <a:rPr lang="en-US" sz="2800" dirty="0" smtClean="0">
                <a:solidFill>
                  <a:srgbClr val="FFFF00"/>
                </a:solidFill>
              </a:rPr>
              <a:t>Moreover also I gave them my Sabbaths, to be a </a:t>
            </a:r>
            <a:r>
              <a:rPr lang="en-US" sz="2800" u="sng" dirty="0" smtClean="0">
                <a:solidFill>
                  <a:srgbClr val="FFFF00"/>
                </a:solidFill>
              </a:rPr>
              <a:t>sign</a:t>
            </a:r>
            <a:r>
              <a:rPr lang="en-US" sz="2800" dirty="0" smtClean="0">
                <a:solidFill>
                  <a:srgbClr val="FFFF00"/>
                </a:solidFill>
              </a:rPr>
              <a:t> between me and them, that they might know that I </a:t>
            </a:r>
            <a:r>
              <a:rPr lang="en-US" sz="2800" i="1" dirty="0" smtClean="0">
                <a:solidFill>
                  <a:srgbClr val="FFFF00"/>
                </a:solidFill>
              </a:rPr>
              <a:t>am</a:t>
            </a:r>
            <a:r>
              <a:rPr lang="en-US" sz="2800" dirty="0" smtClean="0">
                <a:solidFill>
                  <a:srgbClr val="FFFF00"/>
                </a:solidFill>
              </a:rPr>
              <a:t> the LORD that sanctify them.  </a:t>
            </a:r>
            <a:r>
              <a:rPr lang="en-US" sz="2800" b="1" dirty="0" smtClean="0">
                <a:solidFill>
                  <a:srgbClr val="FF0000"/>
                </a:solidFill>
              </a:rPr>
              <a:t>(Sanctification)</a:t>
            </a:r>
            <a:endParaRPr lang="en-US" sz="2800" dirty="0" smtClean="0">
              <a:solidFill>
                <a:srgbClr val="FF0000"/>
              </a:solidFill>
            </a:endParaRPr>
          </a:p>
          <a:p>
            <a:pPr>
              <a:buNone/>
            </a:pPr>
            <a:r>
              <a:rPr lang="en-US" sz="2800" dirty="0" smtClean="0">
                <a:solidFill>
                  <a:srgbClr val="92D050"/>
                </a:solidFill>
              </a:rPr>
              <a:t>						(Ezekiel 20:12 AKJV)</a:t>
            </a:r>
          </a:p>
          <a:p>
            <a:pPr>
              <a:buNone/>
            </a:pPr>
            <a:endParaRPr lang="en-US" sz="2800" dirty="0" smtClean="0">
              <a:solidFill>
                <a:srgbClr val="92D050"/>
              </a:solidFill>
            </a:endParaRPr>
          </a:p>
          <a:p>
            <a:pPr>
              <a:buNone/>
            </a:pPr>
            <a:r>
              <a:rPr lang="en-US" sz="2800" dirty="0" smtClean="0">
                <a:solidFill>
                  <a:srgbClr val="FFFF00"/>
                </a:solidFill>
              </a:rPr>
              <a:t>And hallow my Sabbaths; and they shall be a </a:t>
            </a:r>
            <a:r>
              <a:rPr lang="en-US" sz="2800" u="sng" dirty="0" smtClean="0">
                <a:solidFill>
                  <a:srgbClr val="FFFF00"/>
                </a:solidFill>
              </a:rPr>
              <a:t>sign</a:t>
            </a:r>
            <a:r>
              <a:rPr lang="en-US" sz="2800" dirty="0" smtClean="0">
                <a:solidFill>
                  <a:srgbClr val="FFFF00"/>
                </a:solidFill>
              </a:rPr>
              <a:t> between me and you, that you may know that I </a:t>
            </a:r>
            <a:r>
              <a:rPr lang="en-US" sz="2800" i="1" dirty="0" smtClean="0">
                <a:solidFill>
                  <a:srgbClr val="FFFF00"/>
                </a:solidFill>
              </a:rPr>
              <a:t>am</a:t>
            </a:r>
            <a:r>
              <a:rPr lang="en-US" sz="2800" dirty="0" smtClean="0">
                <a:solidFill>
                  <a:srgbClr val="FFFF00"/>
                </a:solidFill>
              </a:rPr>
              <a:t> the LORD your God.  </a:t>
            </a:r>
            <a:r>
              <a:rPr lang="en-US" sz="2800" b="1" dirty="0" smtClean="0">
                <a:solidFill>
                  <a:srgbClr val="FF0000"/>
                </a:solidFill>
              </a:rPr>
              <a:t>(Creation)</a:t>
            </a:r>
            <a:endParaRPr lang="en-US" sz="2800" dirty="0" smtClean="0">
              <a:solidFill>
                <a:srgbClr val="FF0000"/>
              </a:solidFill>
            </a:endParaRPr>
          </a:p>
          <a:p>
            <a:pPr>
              <a:buNone/>
            </a:pPr>
            <a:r>
              <a:rPr lang="en-US" sz="2800" dirty="0" smtClean="0">
                <a:solidFill>
                  <a:srgbClr val="92D050"/>
                </a:solidFill>
              </a:rPr>
              <a:t>						(Ezekiel 20:20 AKJV)</a:t>
            </a:r>
            <a:endParaRPr lang="en-US" sz="28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fontScale="90000"/>
          </a:bodyPr>
          <a:lstStyle/>
          <a:p>
            <a:pPr algn="l"/>
            <a:r>
              <a:rPr lang="en-US" sz="3600" dirty="0" smtClean="0">
                <a:solidFill>
                  <a:srgbClr val="FFC000"/>
                </a:solidFill>
              </a:rPr>
              <a:t>And he received the </a:t>
            </a:r>
            <a:r>
              <a:rPr lang="en-US" sz="3600" u="sng" dirty="0" smtClean="0">
                <a:solidFill>
                  <a:srgbClr val="FFC000"/>
                </a:solidFill>
              </a:rPr>
              <a:t>sign </a:t>
            </a:r>
            <a:r>
              <a:rPr lang="en-US" sz="3600" dirty="0" smtClean="0">
                <a:solidFill>
                  <a:srgbClr val="FFC000"/>
                </a:solidFill>
              </a:rPr>
              <a:t>of circumcision, a </a:t>
            </a:r>
            <a:r>
              <a:rPr lang="en-US" sz="3600" u="sng" dirty="0" smtClean="0">
                <a:solidFill>
                  <a:srgbClr val="FFC000"/>
                </a:solidFill>
              </a:rPr>
              <a:t>seal</a:t>
            </a:r>
            <a:r>
              <a:rPr lang="en-US" sz="3600" dirty="0" smtClean="0">
                <a:solidFill>
                  <a:srgbClr val="FFC000"/>
                </a:solidFill>
              </a:rPr>
              <a:t> of the righteousness of the faith which </a:t>
            </a:r>
            <a:r>
              <a:rPr lang="en-US" sz="3600" i="1" dirty="0" smtClean="0">
                <a:solidFill>
                  <a:srgbClr val="FFC000"/>
                </a:solidFill>
              </a:rPr>
              <a:t>he had yet </a:t>
            </a:r>
            <a:r>
              <a:rPr lang="en-US" sz="3600" dirty="0" smtClean="0">
                <a:solidFill>
                  <a:srgbClr val="FFC000"/>
                </a:solidFill>
              </a:rPr>
              <a:t>being uncircumcised: that he might be the father of all them that believe…</a:t>
            </a:r>
            <a:br>
              <a:rPr lang="en-US" sz="3600" dirty="0" smtClean="0">
                <a:solidFill>
                  <a:srgbClr val="FFC000"/>
                </a:solidFill>
              </a:rPr>
            </a:br>
            <a:r>
              <a:rPr lang="en-US" sz="3600" dirty="0" smtClean="0">
                <a:solidFill>
                  <a:srgbClr val="FFC000"/>
                </a:solidFill>
              </a:rPr>
              <a:t>					</a:t>
            </a:r>
            <a:r>
              <a:rPr lang="en-US" sz="3600" dirty="0" smtClean="0">
                <a:solidFill>
                  <a:srgbClr val="92D050"/>
                </a:solidFill>
              </a:rPr>
              <a:t>(Romans 4:11 AKJV)</a:t>
            </a:r>
            <a:endParaRPr lang="en-US" sz="3600" dirty="0">
              <a:solidFill>
                <a:srgbClr val="92D050"/>
              </a:solidFill>
            </a:endParaRPr>
          </a:p>
        </p:txBody>
      </p:sp>
      <p:sp>
        <p:nvSpPr>
          <p:cNvPr id="3" name="Content Placeholder 2"/>
          <p:cNvSpPr>
            <a:spLocks noGrp="1"/>
          </p:cNvSpPr>
          <p:nvPr>
            <p:ph idx="1"/>
          </p:nvPr>
        </p:nvSpPr>
        <p:spPr>
          <a:xfrm>
            <a:off x="457200" y="3657600"/>
            <a:ext cx="8229600" cy="2468563"/>
          </a:xfrm>
        </p:spPr>
        <p:txBody>
          <a:bodyPr/>
          <a:lstStyle/>
          <a:p>
            <a:endParaRPr lang="en-US" dirty="0" smtClean="0"/>
          </a:p>
          <a:p>
            <a:pPr algn="ctr">
              <a:buNone/>
            </a:pPr>
            <a:r>
              <a:rPr lang="en-US" b="1" dirty="0" smtClean="0">
                <a:solidFill>
                  <a:srgbClr val="FFFF00"/>
                </a:solidFill>
              </a:rPr>
              <a:t>SIGN = SEAL</a:t>
            </a:r>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C000"/>
                </a:solidFill>
              </a:rPr>
              <a:t>SEAL</a:t>
            </a:r>
            <a:endParaRPr lang="en-US" dirty="0">
              <a:solidFill>
                <a:srgbClr val="FFC000"/>
              </a:solidFill>
            </a:endParaRPr>
          </a:p>
        </p:txBody>
      </p:sp>
      <p:sp>
        <p:nvSpPr>
          <p:cNvPr id="3" name="Content Placeholder 2"/>
          <p:cNvSpPr>
            <a:spLocks noGrp="1"/>
          </p:cNvSpPr>
          <p:nvPr>
            <p:ph idx="1"/>
          </p:nvPr>
        </p:nvSpPr>
        <p:spPr>
          <a:xfrm>
            <a:off x="2743200" y="1600200"/>
            <a:ext cx="4343400" cy="4525963"/>
          </a:xfrm>
        </p:spPr>
        <p:txBody>
          <a:bodyPr/>
          <a:lstStyle/>
          <a:p>
            <a:pPr marL="514350" lvl="0" indent="-514350">
              <a:buFont typeface="+mj-lt"/>
              <a:buAutoNum type="arabicPeriod"/>
            </a:pPr>
            <a:r>
              <a:rPr lang="en-US" dirty="0" smtClean="0">
                <a:solidFill>
                  <a:srgbClr val="FFFF00"/>
                </a:solidFill>
              </a:rPr>
              <a:t>Name</a:t>
            </a:r>
          </a:p>
          <a:p>
            <a:pPr marL="514350" lvl="0" indent="-514350">
              <a:buFont typeface="+mj-lt"/>
              <a:buAutoNum type="arabicPeriod"/>
            </a:pPr>
            <a:endParaRPr lang="en-US" dirty="0" smtClean="0">
              <a:solidFill>
                <a:srgbClr val="FFFF00"/>
              </a:solidFill>
            </a:endParaRPr>
          </a:p>
          <a:p>
            <a:pPr marL="514350" lvl="0" indent="-514350">
              <a:buFont typeface="+mj-lt"/>
              <a:buAutoNum type="arabicPeriod"/>
            </a:pPr>
            <a:r>
              <a:rPr lang="en-US" dirty="0" smtClean="0">
                <a:solidFill>
                  <a:srgbClr val="FFFF00"/>
                </a:solidFill>
              </a:rPr>
              <a:t>Title</a:t>
            </a:r>
          </a:p>
          <a:p>
            <a:pPr marL="514350" lvl="0" indent="-514350">
              <a:buFont typeface="+mj-lt"/>
              <a:buAutoNum type="arabicPeriod"/>
            </a:pPr>
            <a:endParaRPr lang="en-US" dirty="0" smtClean="0">
              <a:solidFill>
                <a:srgbClr val="FFFF00"/>
              </a:solidFill>
            </a:endParaRPr>
          </a:p>
          <a:p>
            <a:pPr marL="514350" lvl="0" indent="-514350">
              <a:buFont typeface="+mj-lt"/>
              <a:buAutoNum type="arabicPeriod"/>
            </a:pPr>
            <a:r>
              <a:rPr lang="en-US" dirty="0" smtClean="0">
                <a:solidFill>
                  <a:srgbClr val="FFFF00"/>
                </a:solidFill>
              </a:rPr>
              <a:t>Territory</a:t>
            </a:r>
          </a:p>
          <a:p>
            <a:pPr marL="514350" indent="-514350">
              <a:buFont typeface="+mj-lt"/>
              <a:buAutoNum type="arabicPeriod"/>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839200" cy="1935162"/>
          </a:xfrm>
        </p:spPr>
        <p:txBody>
          <a:bodyPr>
            <a:normAutofit/>
          </a:bodyPr>
          <a:lstStyle/>
          <a:p>
            <a:r>
              <a:rPr lang="en-US" b="1" dirty="0" smtClean="0">
                <a:solidFill>
                  <a:srgbClr val="FFC000"/>
                </a:solidFill>
              </a:rPr>
              <a:t>In what way is the Sabbath a “seal”?</a:t>
            </a:r>
            <a:endParaRPr lang="en-US" dirty="0"/>
          </a:p>
        </p:txBody>
      </p:sp>
      <p:sp>
        <p:nvSpPr>
          <p:cNvPr id="3" name="Content Placeholder 2"/>
          <p:cNvSpPr>
            <a:spLocks noGrp="1"/>
          </p:cNvSpPr>
          <p:nvPr>
            <p:ph idx="1"/>
          </p:nvPr>
        </p:nvSpPr>
        <p:spPr>
          <a:xfrm>
            <a:off x="457200" y="3048001"/>
            <a:ext cx="8229600" cy="2895600"/>
          </a:xfrm>
        </p:spPr>
        <p:txBody>
          <a:bodyPr/>
          <a:lstStyle/>
          <a:p>
            <a:endParaRPr lang="en-US" dirty="0" smtClean="0"/>
          </a:p>
          <a:p>
            <a:pPr algn="ctr">
              <a:buNone/>
            </a:pPr>
            <a:r>
              <a:rPr lang="en-US" sz="3600" b="1" dirty="0" smtClean="0">
                <a:solidFill>
                  <a:srgbClr val="FFC000"/>
                </a:solidFill>
              </a:rPr>
              <a:t>Why would there be any need for 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A2" descr="PPTA2.png"/>
          <p:cNvPicPr>
            <a:picLocks noGrp="1" noChangeAspect="1"/>
          </p:cNvPicPr>
          <p:nvPr>
            <p:ph idx="1"/>
          </p:nvPr>
        </p:nvPicPr>
        <p:blipFill>
          <a:blip r:embed="rId2" cstate="print"/>
          <a:stretch>
            <a:fillRect/>
          </a:stretch>
        </p:blipFill>
        <p:spPr>
          <a:xfrm>
            <a:off x="1600200" y="125185"/>
            <a:ext cx="5961069" cy="673281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91200"/>
          </a:xfrm>
        </p:spPr>
        <p:txBody>
          <a:bodyPr anchor="ctr">
            <a:normAutofit/>
          </a:bodyPr>
          <a:lstStyle/>
          <a:p>
            <a:pPr>
              <a:buNone/>
            </a:pPr>
            <a:r>
              <a:rPr lang="en-US" sz="2800" dirty="0" smtClean="0">
                <a:solidFill>
                  <a:srgbClr val="FFFF00"/>
                </a:solidFill>
              </a:rPr>
              <a:t>Why then </a:t>
            </a:r>
            <a:r>
              <a:rPr lang="en-US" sz="2800" i="1" dirty="0" smtClean="0">
                <a:solidFill>
                  <a:srgbClr val="FFFF00"/>
                </a:solidFill>
              </a:rPr>
              <a:t>serves </a:t>
            </a:r>
            <a:r>
              <a:rPr lang="en-US" sz="2800" dirty="0" smtClean="0">
                <a:solidFill>
                  <a:srgbClr val="FFFF00"/>
                </a:solidFill>
              </a:rPr>
              <a:t>the law</a:t>
            </a:r>
            <a:r>
              <a:rPr lang="en-US" sz="2800" u="sng" dirty="0" smtClean="0">
                <a:solidFill>
                  <a:srgbClr val="FFFF00"/>
                </a:solidFill>
              </a:rPr>
              <a:t>? It was added because of transgressions</a:t>
            </a:r>
            <a:r>
              <a:rPr lang="en-US" sz="2800" dirty="0" smtClean="0">
                <a:solidFill>
                  <a:srgbClr val="FFFF00"/>
                </a:solidFill>
              </a:rPr>
              <a:t>, till the seed should come to whom the promise was made; </a:t>
            </a:r>
            <a:r>
              <a:rPr lang="en-US" sz="2800" i="1" dirty="0" smtClean="0">
                <a:solidFill>
                  <a:srgbClr val="FFFF00"/>
                </a:solidFill>
              </a:rPr>
              <a:t>and it was </a:t>
            </a:r>
            <a:r>
              <a:rPr lang="en-US" sz="2800" dirty="0" smtClean="0">
                <a:solidFill>
                  <a:srgbClr val="FFFF00"/>
                </a:solidFill>
              </a:rPr>
              <a:t>ordained by angels in the hand of a mediator.</a:t>
            </a:r>
          </a:p>
          <a:p>
            <a:pPr>
              <a:buNone/>
            </a:pPr>
            <a:r>
              <a:rPr lang="en-US" sz="2800" dirty="0" smtClean="0">
                <a:solidFill>
                  <a:srgbClr val="92D050"/>
                </a:solidFill>
              </a:rPr>
              <a:t>						(Galatians 3:19 AKJV)</a:t>
            </a:r>
          </a:p>
          <a:p>
            <a:endParaRPr lang="en-US" dirty="0" smtClean="0"/>
          </a:p>
          <a:p>
            <a:pPr>
              <a:buNone/>
            </a:pPr>
            <a:r>
              <a:rPr lang="en-US" sz="2800" dirty="0" smtClean="0">
                <a:solidFill>
                  <a:srgbClr val="FFFF00"/>
                </a:solidFill>
              </a:rPr>
              <a:t>What shall we say then? </a:t>
            </a:r>
            <a:r>
              <a:rPr lang="en-US" sz="2800" i="1" dirty="0" smtClean="0">
                <a:solidFill>
                  <a:srgbClr val="FFFF00"/>
                </a:solidFill>
              </a:rPr>
              <a:t>Is </a:t>
            </a:r>
            <a:r>
              <a:rPr lang="en-US" sz="2800" dirty="0" smtClean="0">
                <a:solidFill>
                  <a:srgbClr val="FFFF00"/>
                </a:solidFill>
              </a:rPr>
              <a:t>the law sin? God forbid. </a:t>
            </a:r>
            <a:r>
              <a:rPr lang="en-US" sz="2800" u="sng" dirty="0" smtClean="0">
                <a:solidFill>
                  <a:srgbClr val="FFFF00"/>
                </a:solidFill>
              </a:rPr>
              <a:t>No, I had not known sin, but by the law</a:t>
            </a:r>
            <a:r>
              <a:rPr lang="en-US" sz="2800" dirty="0" smtClean="0">
                <a:solidFill>
                  <a:srgbClr val="FFFF00"/>
                </a:solidFill>
              </a:rPr>
              <a:t>: for I had not known lust, except the law had said, You shall not covet.				</a:t>
            </a:r>
            <a:r>
              <a:rPr lang="en-US" sz="2800" dirty="0" smtClean="0">
                <a:solidFill>
                  <a:srgbClr val="92D050"/>
                </a:solidFill>
              </a:rPr>
              <a:t>(Romans 7:7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A4" descr="PPTA4.png"/>
          <p:cNvPicPr>
            <a:picLocks noGrp="1" noChangeAspect="1"/>
          </p:cNvPicPr>
          <p:nvPr>
            <p:ph idx="1"/>
          </p:nvPr>
        </p:nvPicPr>
        <p:blipFill>
          <a:blip r:embed="rId2" cstate="print"/>
          <a:stretch>
            <a:fillRect/>
          </a:stretch>
        </p:blipFill>
        <p:spPr>
          <a:xfrm>
            <a:off x="1447800" y="533400"/>
            <a:ext cx="6314286" cy="5952381"/>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A6" descr="PPTA6.png"/>
          <p:cNvPicPr>
            <a:picLocks noGrp="1" noChangeAspect="1"/>
          </p:cNvPicPr>
          <p:nvPr>
            <p:ph idx="1"/>
          </p:nvPr>
        </p:nvPicPr>
        <p:blipFill>
          <a:blip r:embed="rId2" cstate="print"/>
          <a:stretch>
            <a:fillRect/>
          </a:stretch>
        </p:blipFill>
        <p:spPr>
          <a:xfrm>
            <a:off x="1447800" y="304800"/>
            <a:ext cx="6266667" cy="6085715"/>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Snagit_PPTAC" descr="PPTAC.png"/>
          <p:cNvPicPr>
            <a:picLocks noChangeAspect="1"/>
          </p:cNvPicPr>
          <p:nvPr/>
        </p:nvPicPr>
        <p:blipFill>
          <a:blip r:embed="rId2" cstate="print"/>
          <a:stretch>
            <a:fillRect/>
          </a:stretch>
        </p:blipFill>
        <p:spPr>
          <a:xfrm>
            <a:off x="1905000" y="5562600"/>
            <a:ext cx="5400000" cy="304762"/>
          </a:xfrm>
          <a:prstGeom prst="rect">
            <a:avLst/>
          </a:prstGeom>
        </p:spPr>
      </p:pic>
      <p:pic>
        <p:nvPicPr>
          <p:cNvPr id="8" name="Snagit_PPT65E" descr="PPT65E.png"/>
          <p:cNvPicPr>
            <a:picLocks noGrp="1" noChangeAspect="1"/>
          </p:cNvPicPr>
          <p:nvPr>
            <p:ph idx="1"/>
          </p:nvPr>
        </p:nvPicPr>
        <p:blipFill>
          <a:blip r:embed="rId3" cstate="print"/>
          <a:stretch>
            <a:fillRect/>
          </a:stretch>
        </p:blipFill>
        <p:spPr>
          <a:xfrm>
            <a:off x="533399" y="1066800"/>
            <a:ext cx="8095489" cy="39624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664" descr="PPT664.png"/>
          <p:cNvPicPr>
            <a:picLocks noGrp="1" noChangeAspect="1"/>
          </p:cNvPicPr>
          <p:nvPr>
            <p:ph idx="1"/>
          </p:nvPr>
        </p:nvPicPr>
        <p:blipFill>
          <a:blip r:embed="rId2" cstate="print"/>
          <a:stretch>
            <a:fillRect/>
          </a:stretch>
        </p:blipFill>
        <p:spPr>
          <a:xfrm>
            <a:off x="838200" y="152400"/>
            <a:ext cx="7570745" cy="3733800"/>
          </a:xfrm>
        </p:spPr>
      </p:pic>
      <p:pic>
        <p:nvPicPr>
          <p:cNvPr id="5" name="Snagit_PPT666" descr="PPT666.png"/>
          <p:cNvPicPr>
            <a:picLocks noChangeAspect="1"/>
          </p:cNvPicPr>
          <p:nvPr/>
        </p:nvPicPr>
        <p:blipFill>
          <a:blip r:embed="rId3" cstate="print"/>
          <a:stretch>
            <a:fillRect/>
          </a:stretch>
        </p:blipFill>
        <p:spPr>
          <a:xfrm>
            <a:off x="609600" y="3886200"/>
            <a:ext cx="7961118" cy="25146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9B" descr="PPT9B.png"/>
          <p:cNvPicPr>
            <a:picLocks noGrp="1" noChangeAspect="1"/>
          </p:cNvPicPr>
          <p:nvPr>
            <p:ph idx="1"/>
          </p:nvPr>
        </p:nvPicPr>
        <p:blipFill>
          <a:blip r:embed="rId2" cstate="print"/>
          <a:stretch>
            <a:fillRect/>
          </a:stretch>
        </p:blipFill>
        <p:spPr>
          <a:xfrm>
            <a:off x="1447800" y="1295400"/>
            <a:ext cx="6019800" cy="3387526"/>
          </a:xfrm>
        </p:spPr>
      </p:pic>
      <p:sp>
        <p:nvSpPr>
          <p:cNvPr id="8" name="TextBox 7"/>
          <p:cNvSpPr txBox="1"/>
          <p:nvPr/>
        </p:nvSpPr>
        <p:spPr>
          <a:xfrm>
            <a:off x="1371600" y="5181600"/>
            <a:ext cx="6172200" cy="369332"/>
          </a:xfrm>
          <a:prstGeom prst="rect">
            <a:avLst/>
          </a:prstGeom>
          <a:noFill/>
        </p:spPr>
        <p:txBody>
          <a:bodyPr wrap="square" rtlCol="0">
            <a:spAutoFit/>
          </a:bodyPr>
          <a:lstStyle/>
          <a:p>
            <a:pPr algn="ctr"/>
            <a:r>
              <a:rPr lang="en-US" dirty="0" smtClean="0">
                <a:solidFill>
                  <a:srgbClr val="FF0000"/>
                </a:solidFill>
              </a:rPr>
              <a:t>Biomed </a:t>
            </a:r>
            <a:r>
              <a:rPr lang="en-US" dirty="0" err="1" smtClean="0">
                <a:solidFill>
                  <a:srgbClr val="FF0000"/>
                </a:solidFill>
              </a:rPr>
              <a:t>Pharmacother</a:t>
            </a:r>
            <a:r>
              <a:rPr lang="en-US" dirty="0" smtClean="0">
                <a:solidFill>
                  <a:srgbClr val="FF0000"/>
                </a:solidFill>
              </a:rPr>
              <a:t>.  2001: 55. 32-50</a:t>
            </a:r>
            <a:endParaRPr lang="en-US"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V talk vid pp.wmv">
            <a:hlinkClick r:id="" action="ppaction://media"/>
          </p:cNvPr>
          <p:cNvPicPr>
            <a:picLocks noGrp="1" noRot="1" noChangeAspect="1"/>
          </p:cNvPicPr>
          <p:nvPr>
            <p:ph idx="1"/>
            <a:videoFile r:link="rId1"/>
          </p:nvPr>
        </p:nvPicPr>
        <p:blipFill>
          <a:blip r:embed="rId3" cstate="print"/>
          <a:stretch>
            <a:fillRect/>
          </a:stretch>
        </p:blipFill>
        <p:spPr>
          <a:xfrm>
            <a:off x="304800" y="171450"/>
            <a:ext cx="8610600" cy="64579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a:bodyPr>
          <a:lstStyle/>
          <a:p>
            <a:r>
              <a:rPr lang="en-US" sz="3100" b="1" dirty="0" smtClean="0">
                <a:solidFill>
                  <a:srgbClr val="FFFF00"/>
                </a:solidFill>
              </a:rPr>
              <a:t>Could humans be genetically programmed to a seven day cycle which affects metabolic and brain function?</a:t>
            </a:r>
            <a:endParaRPr lang="en-US" dirty="0">
              <a:solidFill>
                <a:srgbClr val="FFFF00"/>
              </a:solidFill>
            </a:endParaRPr>
          </a:p>
        </p:txBody>
      </p:sp>
      <p:sp>
        <p:nvSpPr>
          <p:cNvPr id="3" name="Content Placeholder 2"/>
          <p:cNvSpPr>
            <a:spLocks noGrp="1"/>
          </p:cNvSpPr>
          <p:nvPr>
            <p:ph idx="1"/>
          </p:nvPr>
        </p:nvSpPr>
        <p:spPr>
          <a:xfrm>
            <a:off x="457200" y="3276600"/>
            <a:ext cx="8229600" cy="2849563"/>
          </a:xfrm>
        </p:spPr>
        <p:txBody>
          <a:bodyPr>
            <a:normAutofit/>
          </a:bodyPr>
          <a:lstStyle/>
          <a:p>
            <a:pPr algn="ctr">
              <a:buNone/>
            </a:pPr>
            <a:r>
              <a:rPr lang="en-US" sz="2400" b="1" dirty="0" smtClean="0">
                <a:solidFill>
                  <a:srgbClr val="FFFF00"/>
                </a:solidFill>
              </a:rPr>
              <a:t>Might the Seventh Day (Saturday) be part of a circaseptan  rhythm when brain physiology is most receptive to “Downloads” from The Creator — And the body be in physiologic “Recharging” mode (Restive) in preparation for the work week ahead?</a:t>
            </a:r>
            <a:endParaRPr lang="en-US" sz="2400" dirty="0" smtClean="0">
              <a:solidFill>
                <a:srgbClr val="FFFF0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lstStyle/>
          <a:p>
            <a:pPr>
              <a:buNone/>
            </a:pPr>
            <a:r>
              <a:rPr lang="en-US" dirty="0" smtClean="0">
                <a:solidFill>
                  <a:srgbClr val="FFFF00"/>
                </a:solidFill>
              </a:rPr>
              <a:t>The idea that autism is a static encephalopathy is being challenged by evidence that autism can remit.  Some autistic children, for example, get a lot better when they have a fever.  They may make eye contact or even talk, which they had not been doing otherwise</a:t>
            </a:r>
            <a:r>
              <a:rPr lang="en-US" dirty="0" smtClean="0">
                <a:solidFill>
                  <a:srgbClr val="92D050"/>
                </a:solidFill>
              </a:rPr>
              <a:t>.  (</a:t>
            </a:r>
            <a:r>
              <a:rPr lang="en-US" u="sng" dirty="0" smtClean="0">
                <a:solidFill>
                  <a:srgbClr val="92D050"/>
                </a:solidFill>
              </a:rPr>
              <a:t>Genetic Explanations Sense and Nonsense</a:t>
            </a:r>
            <a:r>
              <a:rPr lang="en-US" dirty="0" smtClean="0">
                <a:solidFill>
                  <a:srgbClr val="92D050"/>
                </a:solidFill>
              </a:rPr>
              <a:t>; edited by Sheldon Krimsky &amp; Jeremy Gruber, Harvard University Press, 2013, p.129.)</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And it shall come to pass, </a:t>
            </a:r>
            <a:r>
              <a:rPr lang="en-US" i="1" dirty="0" smtClean="0">
                <a:solidFill>
                  <a:srgbClr val="FFC000"/>
                </a:solidFill>
              </a:rPr>
              <a:t>that</a:t>
            </a:r>
            <a:r>
              <a:rPr lang="en-US" dirty="0" smtClean="0">
                <a:solidFill>
                  <a:srgbClr val="FFC000"/>
                </a:solidFill>
              </a:rPr>
              <a:t> from one new moon to another, </a:t>
            </a:r>
            <a:r>
              <a:rPr lang="en-US" u="sng" dirty="0" smtClean="0">
                <a:solidFill>
                  <a:srgbClr val="FFC000"/>
                </a:solidFill>
              </a:rPr>
              <a:t>and from one sabbath to another</a:t>
            </a:r>
            <a:r>
              <a:rPr lang="en-US" dirty="0" smtClean="0">
                <a:solidFill>
                  <a:srgbClr val="FFC000"/>
                </a:solidFill>
              </a:rPr>
              <a:t>, shall all flesh come to worship before me, said the LORD.</a:t>
            </a:r>
          </a:p>
          <a:p>
            <a:pPr>
              <a:buNone/>
            </a:pPr>
            <a:r>
              <a:rPr lang="en-US" dirty="0" smtClean="0">
                <a:solidFill>
                  <a:srgbClr val="92D050"/>
                </a:solidFill>
              </a:rPr>
              <a:t>						(Isaiah 66:23 AKJV)</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lstStyle/>
          <a:p>
            <a:pPr>
              <a:buNone/>
            </a:pPr>
            <a:r>
              <a:rPr lang="en-US" dirty="0" smtClean="0">
                <a:solidFill>
                  <a:srgbClr val="FFFF00"/>
                </a:solidFill>
              </a:rPr>
              <a:t>For whoever shall keep the whole law, and yet offend in one point, he is guilty of all. </a:t>
            </a:r>
          </a:p>
          <a:p>
            <a:pPr>
              <a:buNone/>
            </a:pPr>
            <a:r>
              <a:rPr lang="en-US" dirty="0" smtClean="0">
                <a:solidFill>
                  <a:srgbClr val="92D050"/>
                </a:solidFill>
              </a:rPr>
              <a:t>						(James 2:10 AKJV)</a:t>
            </a:r>
          </a:p>
          <a:p>
            <a:pPr>
              <a:buNone/>
            </a:pPr>
            <a:endParaRPr lang="en-US" dirty="0" smtClean="0">
              <a:solidFill>
                <a:srgbClr val="92D050"/>
              </a:solidFill>
            </a:endParaRPr>
          </a:p>
          <a:p>
            <a:pPr>
              <a:buNone/>
            </a:pPr>
            <a:endParaRPr lang="en-US" dirty="0" smtClean="0">
              <a:solidFill>
                <a:srgbClr val="92D050"/>
              </a:solidFill>
            </a:endParaRPr>
          </a:p>
          <a:p>
            <a:pPr>
              <a:buNone/>
            </a:pPr>
            <a:r>
              <a:rPr lang="en-US" dirty="0" smtClean="0">
                <a:solidFill>
                  <a:srgbClr val="FFFF00"/>
                </a:solidFill>
              </a:rPr>
              <a:t>Whoever breaks one commandment is guilty of breaking them all. </a:t>
            </a:r>
          </a:p>
          <a:p>
            <a:pPr>
              <a:buNone/>
            </a:pPr>
            <a:r>
              <a:rPr lang="en-US" dirty="0" smtClean="0">
                <a:solidFill>
                  <a:srgbClr val="92D050"/>
                </a:solidFill>
              </a:rPr>
              <a:t>						(James 2:10 GNB)</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838200"/>
            <a:ext cx="8229600" cy="4525963"/>
          </a:xfrm>
        </p:spPr>
        <p:txBody>
          <a:bodyPr anchor="ctr"/>
          <a:lstStyle/>
          <a:p>
            <a:pPr algn="ctr">
              <a:buNone/>
            </a:pPr>
            <a:r>
              <a:rPr lang="en-US" b="1" dirty="0" smtClean="0">
                <a:solidFill>
                  <a:srgbClr val="FFC000"/>
                </a:solidFill>
              </a:rPr>
              <a:t>TEN COMMANDMENTS = DIAGNOSIS CHART</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AC" descr="PPTAC.png"/>
          <p:cNvPicPr>
            <a:picLocks noGrp="1" noChangeAspect="1"/>
          </p:cNvPicPr>
          <p:nvPr>
            <p:ph idx="1"/>
          </p:nvPr>
        </p:nvPicPr>
        <p:blipFill>
          <a:blip r:embed="rId2" cstate="print"/>
          <a:stretch>
            <a:fillRect/>
          </a:stretch>
        </p:blipFill>
        <p:spPr>
          <a:xfrm>
            <a:off x="533400" y="304800"/>
            <a:ext cx="8114286" cy="1133333"/>
          </a:xfrm>
        </p:spPr>
      </p:pic>
      <p:sp>
        <p:nvSpPr>
          <p:cNvPr id="4" name="TextBox 3"/>
          <p:cNvSpPr txBox="1"/>
          <p:nvPr/>
        </p:nvSpPr>
        <p:spPr>
          <a:xfrm>
            <a:off x="1143000" y="6324600"/>
            <a:ext cx="6553200" cy="369332"/>
          </a:xfrm>
          <a:prstGeom prst="rect">
            <a:avLst/>
          </a:prstGeom>
          <a:noFill/>
        </p:spPr>
        <p:txBody>
          <a:bodyPr wrap="square" rtlCol="0">
            <a:spAutoFit/>
          </a:bodyPr>
          <a:lstStyle/>
          <a:p>
            <a:pPr algn="ctr"/>
            <a:r>
              <a:rPr lang="en-US" dirty="0" smtClean="0">
                <a:solidFill>
                  <a:srgbClr val="FFFF00"/>
                </a:solidFill>
              </a:rPr>
              <a:t>Funct Integr Genomics (2005) 5: 129–135</a:t>
            </a:r>
            <a:endParaRPr lang="en-US" dirty="0">
              <a:solidFill>
                <a:srgbClr val="FFFF00"/>
              </a:solidFill>
            </a:endParaRPr>
          </a:p>
        </p:txBody>
      </p:sp>
      <p:pic>
        <p:nvPicPr>
          <p:cNvPr id="6" name="Snagit_PPTAE" descr="PPTAE.png"/>
          <p:cNvPicPr>
            <a:picLocks noChangeAspect="1"/>
          </p:cNvPicPr>
          <p:nvPr/>
        </p:nvPicPr>
        <p:blipFill>
          <a:blip r:embed="rId3" cstate="print"/>
          <a:stretch>
            <a:fillRect/>
          </a:stretch>
        </p:blipFill>
        <p:spPr>
          <a:xfrm>
            <a:off x="1752600" y="1524000"/>
            <a:ext cx="5334000" cy="437960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sz="3600" dirty="0" smtClean="0">
                <a:solidFill>
                  <a:srgbClr val="FFC000"/>
                </a:solidFill>
              </a:rPr>
              <a:t>In this talk, we will examine Commandments 4 and 7</a:t>
            </a:r>
            <a:endParaRPr lang="en-US" sz="3600" dirty="0"/>
          </a:p>
        </p:txBody>
      </p:sp>
      <p:sp>
        <p:nvSpPr>
          <p:cNvPr id="3" name="Content Placeholder 2"/>
          <p:cNvSpPr>
            <a:spLocks noGrp="1"/>
          </p:cNvSpPr>
          <p:nvPr>
            <p:ph idx="1"/>
          </p:nvPr>
        </p:nvSpPr>
        <p:spPr>
          <a:xfrm>
            <a:off x="457200" y="2514600"/>
            <a:ext cx="8229600" cy="3611563"/>
          </a:xfrm>
        </p:spPr>
        <p:txBody>
          <a:bodyPr/>
          <a:lstStyle/>
          <a:p>
            <a:pPr algn="ctr">
              <a:buNone/>
            </a:pPr>
            <a:r>
              <a:rPr lang="en-US" dirty="0" smtClean="0">
                <a:solidFill>
                  <a:srgbClr val="FFFF00"/>
                </a:solidFill>
              </a:rPr>
              <a:t>These commandments have been the particular targets of the adversary.</a:t>
            </a:r>
          </a:p>
          <a:p>
            <a:pPr algn="ctr">
              <a:buNone/>
            </a:pPr>
            <a:endParaRPr lang="en-US" dirty="0" smtClean="0">
              <a:solidFill>
                <a:srgbClr val="FFFF00"/>
              </a:solidFill>
            </a:endParaRPr>
          </a:p>
          <a:p>
            <a:pPr algn="ctr">
              <a:buNone/>
            </a:pPr>
            <a:r>
              <a:rPr lang="en-US" dirty="0" smtClean="0">
                <a:solidFill>
                  <a:srgbClr val="FFC000"/>
                </a:solidFill>
              </a:rPr>
              <a:t>Why?</a:t>
            </a:r>
          </a:p>
          <a:p>
            <a:pPr algn="ctr">
              <a:buNone/>
            </a:pPr>
            <a:endParaRPr lang="en-US" dirty="0" smtClean="0">
              <a:solidFill>
                <a:srgbClr val="FFFF00"/>
              </a:solidFill>
            </a:endParaRPr>
          </a:p>
          <a:p>
            <a:pPr algn="ctr">
              <a:buNone/>
            </a:pPr>
            <a:r>
              <a:rPr lang="en-US" dirty="0" smtClean="0">
                <a:solidFill>
                  <a:srgbClr val="FFFF00"/>
                </a:solidFill>
              </a:rPr>
              <a:t>Hint: Think Information Theory!</a:t>
            </a:r>
          </a:p>
          <a:p>
            <a:pPr algn="ctr">
              <a:buNone/>
            </a:pPr>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dirty="0"/>
          </a:p>
        </p:txBody>
      </p:sp>
      <p:sp>
        <p:nvSpPr>
          <p:cNvPr id="3" name="Content Placeholder 2"/>
          <p:cNvSpPr>
            <a:spLocks noGrp="1"/>
          </p:cNvSpPr>
          <p:nvPr>
            <p:ph idx="1"/>
          </p:nvPr>
        </p:nvSpPr>
        <p:spPr>
          <a:xfrm>
            <a:off x="533400" y="1600200"/>
            <a:ext cx="8229600" cy="4525963"/>
          </a:xfrm>
        </p:spPr>
        <p:txBody>
          <a:bodyPr/>
          <a:lstStyle/>
          <a:p>
            <a:pPr>
              <a:buNone/>
            </a:pPr>
            <a:endParaRPr lang="en-US" sz="4000" dirty="0" smtClean="0">
              <a:solidFill>
                <a:srgbClr val="FFC000"/>
              </a:solidFill>
            </a:endParaRPr>
          </a:p>
          <a:p>
            <a:pPr algn="ctr">
              <a:buNone/>
            </a:pPr>
            <a:r>
              <a:rPr lang="en-US" sz="4000" dirty="0" smtClean="0">
                <a:solidFill>
                  <a:srgbClr val="FFC000"/>
                </a:solidFill>
              </a:rPr>
              <a:t>You shall not commit adultery.</a:t>
            </a:r>
          </a:p>
          <a:p>
            <a:pPr algn="ctr">
              <a:buNone/>
            </a:pPr>
            <a:r>
              <a:rPr lang="en-US" sz="4000" dirty="0" smtClean="0">
                <a:solidFill>
                  <a:srgbClr val="92D050"/>
                </a:solidFill>
              </a:rPr>
              <a:t>				(Exodus 20:14 AKJV)</a:t>
            </a:r>
            <a:endParaRPr lang="en-US" dirty="0">
              <a:solidFill>
                <a:srgbClr val="92D05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Trusted format</Template>
  <TotalTime>1137</TotalTime>
  <Words>2448</Words>
  <Application>Microsoft Office PowerPoint</Application>
  <PresentationFormat>On-screen Show (4:3)</PresentationFormat>
  <Paragraphs>196</Paragraphs>
  <Slides>72</Slides>
  <Notes>0</Notes>
  <HiddenSlides>0</HiddenSlides>
  <MMClips>1</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Diet Talk</vt:lpstr>
      <vt:lpstr>THE SCIENCE OF SIN AND SALVATION </vt:lpstr>
      <vt:lpstr>Lecture 7</vt:lpstr>
      <vt:lpstr>REVIEW</vt:lpstr>
      <vt:lpstr>Slide 4</vt:lpstr>
      <vt:lpstr>Slide 5</vt:lpstr>
      <vt:lpstr>Slide 6</vt:lpstr>
      <vt:lpstr>Slide 7</vt:lpstr>
      <vt:lpstr>In this talk, we will examine Commandments 4 and 7</vt:lpstr>
      <vt:lpstr>Slide 9</vt:lpstr>
      <vt:lpstr>Slide 10</vt:lpstr>
      <vt:lpstr>But wait a minute…..hadn’t God told Moses that divorce was okay?</vt:lpstr>
      <vt:lpstr>Slide 12</vt:lpstr>
      <vt:lpstr>Does “adultery” only apply to married people?</vt:lpstr>
      <vt:lpstr>Customs of the Time</vt:lpstr>
      <vt:lpstr>Slide 15</vt:lpstr>
      <vt:lpstr>Therefore, the definitions in both the Old and New Testament are the same.</vt:lpstr>
      <vt:lpstr>Moses Raises the Bar on Adultery.</vt:lpstr>
      <vt:lpstr>Christ raises the bar on adultery……higher!</vt:lpstr>
      <vt:lpstr>And Even Higher…</vt:lpstr>
      <vt:lpstr>Slide 20</vt:lpstr>
      <vt:lpstr>Slide 21</vt:lpstr>
      <vt:lpstr>Slide 22</vt:lpstr>
      <vt:lpstr>Christ retells the story this way:</vt:lpstr>
      <vt:lpstr>The loves of voles</vt:lpstr>
      <vt:lpstr>Slide 25</vt:lpstr>
      <vt:lpstr>Engineered monogamy</vt:lpstr>
      <vt:lpstr>Slide 27</vt:lpstr>
      <vt:lpstr>Slide 28</vt:lpstr>
      <vt:lpstr>Spouses are chemically “addicted” to each other, with the “addiction” continuing to strengthen over time.</vt:lpstr>
      <vt:lpstr>Slide 30</vt:lpstr>
      <vt:lpstr>Could this be what Christ was referring to in the following passage?</vt:lpstr>
      <vt:lpstr>Slide 32</vt:lpstr>
      <vt:lpstr>Slide 33</vt:lpstr>
      <vt:lpstr>Slide 34</vt:lpstr>
      <vt:lpstr>Slide 35</vt:lpstr>
      <vt:lpstr>Slide 36</vt:lpstr>
      <vt:lpstr>Slide 37</vt:lpstr>
      <vt:lpstr>Slide 38</vt:lpstr>
      <vt:lpstr>Slide 39</vt:lpstr>
      <vt:lpstr>Slide 40</vt:lpstr>
      <vt:lpstr>microRNA exchange = “one flesh”?</vt:lpstr>
      <vt:lpstr>Slide 42</vt:lpstr>
      <vt:lpstr>Why The Seventh Commandment?</vt:lpstr>
      <vt:lpstr>Information Theory and the Seventh Commandment</vt:lpstr>
      <vt:lpstr>Slide 45</vt:lpstr>
      <vt:lpstr>“Information” exchange the basis for our relationship with God?</vt:lpstr>
      <vt:lpstr>Slide 47</vt:lpstr>
      <vt:lpstr>FOURTH COMMANDMENT</vt:lpstr>
      <vt:lpstr>ARBITRARY? </vt:lpstr>
      <vt:lpstr>Slide 50</vt:lpstr>
      <vt:lpstr>Clearly, Sabbath was instituted in the very beginning -- before sin—it surely had crucial purpose in the creation.   </vt:lpstr>
      <vt:lpstr>Slide 52</vt:lpstr>
      <vt:lpstr>The Sabbath Expressly Coupled With Two Events</vt:lpstr>
      <vt:lpstr>Because the Sabbath was a “Jewish custom”? </vt:lpstr>
      <vt:lpstr>INFORMATION THEORY AND THE SABBATH</vt:lpstr>
      <vt:lpstr>And he received the sign of circumcision, a seal of the righteousness of the faith which he had yet being uncircumcised: that he might be the father of all them that believe…      (Romans 4:11 AKJV)</vt:lpstr>
      <vt:lpstr>SEAL</vt:lpstr>
      <vt:lpstr>In what way is the Sabbath a “seal”?</vt:lpstr>
      <vt:lpstr>Slide 59</vt:lpstr>
      <vt:lpstr>Slide 60</vt:lpstr>
      <vt:lpstr>Slide 61</vt:lpstr>
      <vt:lpstr>Slide 62</vt:lpstr>
      <vt:lpstr>Slide 63</vt:lpstr>
      <vt:lpstr>Slide 64</vt:lpstr>
      <vt:lpstr>Slide 65</vt:lpstr>
      <vt:lpstr>Could humans be genetically programmed to a seven day cycle which affects metabolic and brain function?</vt:lpstr>
      <vt:lpstr>Slide 67</vt:lpstr>
      <vt:lpstr>Slide 68</vt:lpstr>
      <vt:lpstr>Slide 69</vt:lpstr>
      <vt:lpstr>Slide 70</vt:lpstr>
      <vt:lpstr>Slide 71</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MWeb</dc:creator>
  <cp:lastModifiedBy>Robert Melashenko</cp:lastModifiedBy>
  <cp:revision>121</cp:revision>
  <dcterms:created xsi:type="dcterms:W3CDTF">2013-08-25T18:29:20Z</dcterms:created>
  <dcterms:modified xsi:type="dcterms:W3CDTF">2013-11-02T03:19:25Z</dcterms:modified>
</cp:coreProperties>
</file>